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5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6" r:id="rId101"/>
    <p:sldId id="337" r:id="rId102"/>
    <p:sldId id="338" r:id="rId103"/>
    <p:sldId id="339" r:id="rId104"/>
    <p:sldId id="340" r:id="rId105"/>
    <p:sldId id="341" r:id="rId106"/>
    <p:sldId id="342" r:id="rId107"/>
    <p:sldId id="343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351" r:id="rId116"/>
    <p:sldId id="352" r:id="rId117"/>
    <p:sldId id="353" r:id="rId118"/>
    <p:sldId id="354" r:id="rId119"/>
    <p:sldId id="355" r:id="rId120"/>
    <p:sldId id="356" r:id="rId121"/>
    <p:sldId id="357" r:id="rId122"/>
    <p:sldId id="358" r:id="rId123"/>
    <p:sldId id="359" r:id="rId124"/>
    <p:sldId id="360" r:id="rId125"/>
    <p:sldId id="361" r:id="rId126"/>
    <p:sldId id="362" r:id="rId127"/>
    <p:sldId id="363" r:id="rId128"/>
    <p:sldId id="364" r:id="rId129"/>
    <p:sldId id="365" r:id="rId130"/>
    <p:sldId id="366" r:id="rId131"/>
    <p:sldId id="367" r:id="rId132"/>
    <p:sldId id="368" r:id="rId133"/>
    <p:sldId id="369" r:id="rId134"/>
    <p:sldId id="370" r:id="rId135"/>
    <p:sldId id="371" r:id="rId136"/>
    <p:sldId id="372" r:id="rId137"/>
    <p:sldId id="373" r:id="rId138"/>
    <p:sldId id="374" r:id="rId139"/>
    <p:sldId id="375" r:id="rId140"/>
    <p:sldId id="376" r:id="rId141"/>
    <p:sldId id="377" r:id="rId142"/>
    <p:sldId id="378" r:id="rId143"/>
    <p:sldId id="379" r:id="rId144"/>
    <p:sldId id="380" r:id="rId145"/>
    <p:sldId id="381" r:id="rId146"/>
    <p:sldId id="382" r:id="rId147"/>
    <p:sldId id="383" r:id="rId148"/>
    <p:sldId id="384" r:id="rId149"/>
    <p:sldId id="385" r:id="rId150"/>
    <p:sldId id="386" r:id="rId151"/>
    <p:sldId id="387" r:id="rId152"/>
    <p:sldId id="388" r:id="rId153"/>
    <p:sldId id="389" r:id="rId154"/>
    <p:sldId id="390" r:id="rId155"/>
    <p:sldId id="391" r:id="rId156"/>
    <p:sldId id="392" r:id="rId157"/>
    <p:sldId id="393" r:id="rId158"/>
    <p:sldId id="394" r:id="rId159"/>
    <p:sldId id="395" r:id="rId160"/>
    <p:sldId id="396" r:id="rId161"/>
    <p:sldId id="397" r:id="rId162"/>
    <p:sldId id="398" r:id="rId163"/>
    <p:sldId id="399" r:id="rId164"/>
    <p:sldId id="400" r:id="rId165"/>
    <p:sldId id="401" r:id="rId166"/>
    <p:sldId id="402" r:id="rId167"/>
    <p:sldId id="403" r:id="rId168"/>
    <p:sldId id="404" r:id="rId169"/>
    <p:sldId id="405" r:id="rId170"/>
    <p:sldId id="406" r:id="rId171"/>
    <p:sldId id="407" r:id="rId172"/>
    <p:sldId id="408" r:id="rId173"/>
    <p:sldId id="409" r:id="rId174"/>
    <p:sldId id="410" r:id="rId175"/>
    <p:sldId id="411" r:id="rId176"/>
    <p:sldId id="412" r:id="rId177"/>
    <p:sldId id="413" r:id="rId178"/>
    <p:sldId id="414" r:id="rId179"/>
    <p:sldId id="415" r:id="rId180"/>
    <p:sldId id="416" r:id="rId181"/>
    <p:sldId id="417" r:id="rId182"/>
    <p:sldId id="418" r:id="rId183"/>
    <p:sldId id="419" r:id="rId1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ish" charset="1" panose="020B0604020202020204"/>
      <p:regular r:id="rId10"/>
    </p:embeddedFont>
    <p:embeddedFont>
      <p:font typeface="Helveticish Bold" charset="1" panose="020B0704020202020204"/>
      <p:regular r:id="rId11"/>
    </p:embeddedFont>
    <p:embeddedFont>
      <p:font typeface="Helveticish Italics" charset="1" panose="020B0604020202090204"/>
      <p:regular r:id="rId12"/>
    </p:embeddedFont>
    <p:embeddedFont>
      <p:font typeface="Helveticish Bold Italics" charset="1" panose="020B0704020202090204"/>
      <p:regular r:id="rId13"/>
    </p:embeddedFont>
    <p:embeddedFont>
      <p:font typeface="Le Petit Cochon" charset="1" panose="00000500000000000000"/>
      <p:regular r:id="rId14"/>
    </p:embeddedFont>
    <p:embeddedFont>
      <p:font typeface="Agrandir Black" charset="1" panose="00000A00000000000000"/>
      <p:regular r:id="rId15"/>
    </p:embeddedFont>
    <p:embeddedFont>
      <p:font typeface="Agrandir Black Italics" charset="1" panose="00000A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80.xml" Type="http://schemas.openxmlformats.org/officeDocument/2006/relationships/slide"/><Relationship Id="rId101" Target="slides/slide81.xml" Type="http://schemas.openxmlformats.org/officeDocument/2006/relationships/slide"/><Relationship Id="rId102" Target="slides/slide82.xml" Type="http://schemas.openxmlformats.org/officeDocument/2006/relationships/slide"/><Relationship Id="rId103" Target="slides/slide83.xml" Type="http://schemas.openxmlformats.org/officeDocument/2006/relationships/slide"/><Relationship Id="rId104" Target="slides/slide84.xml" Type="http://schemas.openxmlformats.org/officeDocument/2006/relationships/slide"/><Relationship Id="rId105" Target="slides/slide85.xml" Type="http://schemas.openxmlformats.org/officeDocument/2006/relationships/slide"/><Relationship Id="rId106" Target="slides/slide86.xml" Type="http://schemas.openxmlformats.org/officeDocument/2006/relationships/slide"/><Relationship Id="rId107" Target="slides/slide87.xml" Type="http://schemas.openxmlformats.org/officeDocument/2006/relationships/slide"/><Relationship Id="rId108" Target="slides/slide88.xml" Type="http://schemas.openxmlformats.org/officeDocument/2006/relationships/slide"/><Relationship Id="rId109" Target="slides/slide89.xml" Type="http://schemas.openxmlformats.org/officeDocument/2006/relationships/slide"/><Relationship Id="rId11" Target="fonts/font11.fntdata" Type="http://schemas.openxmlformats.org/officeDocument/2006/relationships/font"/><Relationship Id="rId110" Target="slides/slide90.xml" Type="http://schemas.openxmlformats.org/officeDocument/2006/relationships/slide"/><Relationship Id="rId111" Target="slides/slide91.xml" Type="http://schemas.openxmlformats.org/officeDocument/2006/relationships/slide"/><Relationship Id="rId112" Target="slides/slide92.xml" Type="http://schemas.openxmlformats.org/officeDocument/2006/relationships/slide"/><Relationship Id="rId113" Target="slides/slide93.xml" Type="http://schemas.openxmlformats.org/officeDocument/2006/relationships/slide"/><Relationship Id="rId114" Target="slides/slide94.xml" Type="http://schemas.openxmlformats.org/officeDocument/2006/relationships/slide"/><Relationship Id="rId115" Target="slides/slide95.xml" Type="http://schemas.openxmlformats.org/officeDocument/2006/relationships/slide"/><Relationship Id="rId116" Target="slides/slide96.xml" Type="http://schemas.openxmlformats.org/officeDocument/2006/relationships/slide"/><Relationship Id="rId117" Target="slides/slide97.xml" Type="http://schemas.openxmlformats.org/officeDocument/2006/relationships/slide"/><Relationship Id="rId118" Target="slides/slide98.xml" Type="http://schemas.openxmlformats.org/officeDocument/2006/relationships/slide"/><Relationship Id="rId119" Target="slides/slide99.xml" Type="http://schemas.openxmlformats.org/officeDocument/2006/relationships/slide"/><Relationship Id="rId12" Target="fonts/font12.fntdata" Type="http://schemas.openxmlformats.org/officeDocument/2006/relationships/font"/><Relationship Id="rId120" Target="slides/slide100.xml" Type="http://schemas.openxmlformats.org/officeDocument/2006/relationships/slide"/><Relationship Id="rId121" Target="slides/slide101.xml" Type="http://schemas.openxmlformats.org/officeDocument/2006/relationships/slide"/><Relationship Id="rId122" Target="slides/slide102.xml" Type="http://schemas.openxmlformats.org/officeDocument/2006/relationships/slide"/><Relationship Id="rId123" Target="slides/slide103.xml" Type="http://schemas.openxmlformats.org/officeDocument/2006/relationships/slide"/><Relationship Id="rId124" Target="slides/slide104.xml" Type="http://schemas.openxmlformats.org/officeDocument/2006/relationships/slide"/><Relationship Id="rId125" Target="slides/slide105.xml" Type="http://schemas.openxmlformats.org/officeDocument/2006/relationships/slide"/><Relationship Id="rId126" Target="slides/slide106.xml" Type="http://schemas.openxmlformats.org/officeDocument/2006/relationships/slide"/><Relationship Id="rId127" Target="slides/slide107.xml" Type="http://schemas.openxmlformats.org/officeDocument/2006/relationships/slide"/><Relationship Id="rId128" Target="slides/slide108.xml" Type="http://schemas.openxmlformats.org/officeDocument/2006/relationships/slide"/><Relationship Id="rId129" Target="slides/slide109.xml" Type="http://schemas.openxmlformats.org/officeDocument/2006/relationships/slide"/><Relationship Id="rId13" Target="fonts/font13.fntdata" Type="http://schemas.openxmlformats.org/officeDocument/2006/relationships/font"/><Relationship Id="rId130" Target="slides/slide110.xml" Type="http://schemas.openxmlformats.org/officeDocument/2006/relationships/slide"/><Relationship Id="rId131" Target="slides/slide111.xml" Type="http://schemas.openxmlformats.org/officeDocument/2006/relationships/slide"/><Relationship Id="rId132" Target="slides/slide112.xml" Type="http://schemas.openxmlformats.org/officeDocument/2006/relationships/slide"/><Relationship Id="rId133" Target="slides/slide113.xml" Type="http://schemas.openxmlformats.org/officeDocument/2006/relationships/slide"/><Relationship Id="rId134" Target="slides/slide114.xml" Type="http://schemas.openxmlformats.org/officeDocument/2006/relationships/slide"/><Relationship Id="rId135" Target="slides/slide115.xml" Type="http://schemas.openxmlformats.org/officeDocument/2006/relationships/slide"/><Relationship Id="rId136" Target="slides/slide116.xml" Type="http://schemas.openxmlformats.org/officeDocument/2006/relationships/slide"/><Relationship Id="rId137" Target="slides/slide117.xml" Type="http://schemas.openxmlformats.org/officeDocument/2006/relationships/slide"/><Relationship Id="rId138" Target="slides/slide118.xml" Type="http://schemas.openxmlformats.org/officeDocument/2006/relationships/slide"/><Relationship Id="rId139" Target="slides/slide119.xml" Type="http://schemas.openxmlformats.org/officeDocument/2006/relationships/slide"/><Relationship Id="rId14" Target="fonts/font14.fntdata" Type="http://schemas.openxmlformats.org/officeDocument/2006/relationships/font"/><Relationship Id="rId140" Target="slides/slide120.xml" Type="http://schemas.openxmlformats.org/officeDocument/2006/relationships/slide"/><Relationship Id="rId141" Target="slides/slide121.xml" Type="http://schemas.openxmlformats.org/officeDocument/2006/relationships/slide"/><Relationship Id="rId142" Target="slides/slide122.xml" Type="http://schemas.openxmlformats.org/officeDocument/2006/relationships/slide"/><Relationship Id="rId143" Target="slides/slide123.xml" Type="http://schemas.openxmlformats.org/officeDocument/2006/relationships/slide"/><Relationship Id="rId144" Target="slides/slide124.xml" Type="http://schemas.openxmlformats.org/officeDocument/2006/relationships/slide"/><Relationship Id="rId145" Target="slides/slide125.xml" Type="http://schemas.openxmlformats.org/officeDocument/2006/relationships/slide"/><Relationship Id="rId146" Target="slides/slide126.xml" Type="http://schemas.openxmlformats.org/officeDocument/2006/relationships/slide"/><Relationship Id="rId147" Target="slides/slide127.xml" Type="http://schemas.openxmlformats.org/officeDocument/2006/relationships/slide"/><Relationship Id="rId148" Target="slides/slide128.xml" Type="http://schemas.openxmlformats.org/officeDocument/2006/relationships/slide"/><Relationship Id="rId149" Target="slides/slide129.xml" Type="http://schemas.openxmlformats.org/officeDocument/2006/relationships/slide"/><Relationship Id="rId15" Target="fonts/font15.fntdata" Type="http://schemas.openxmlformats.org/officeDocument/2006/relationships/font"/><Relationship Id="rId150" Target="slides/slide130.xml" Type="http://schemas.openxmlformats.org/officeDocument/2006/relationships/slide"/><Relationship Id="rId151" Target="slides/slide131.xml" Type="http://schemas.openxmlformats.org/officeDocument/2006/relationships/slide"/><Relationship Id="rId152" Target="slides/slide132.xml" Type="http://schemas.openxmlformats.org/officeDocument/2006/relationships/slide"/><Relationship Id="rId153" Target="slides/slide133.xml" Type="http://schemas.openxmlformats.org/officeDocument/2006/relationships/slide"/><Relationship Id="rId154" Target="slides/slide134.xml" Type="http://schemas.openxmlformats.org/officeDocument/2006/relationships/slide"/><Relationship Id="rId155" Target="slides/slide135.xml" Type="http://schemas.openxmlformats.org/officeDocument/2006/relationships/slide"/><Relationship Id="rId156" Target="slides/slide136.xml" Type="http://schemas.openxmlformats.org/officeDocument/2006/relationships/slide"/><Relationship Id="rId157" Target="slides/slide137.xml" Type="http://schemas.openxmlformats.org/officeDocument/2006/relationships/slide"/><Relationship Id="rId158" Target="slides/slide138.xml" Type="http://schemas.openxmlformats.org/officeDocument/2006/relationships/slide"/><Relationship Id="rId159" Target="slides/slide139.xml" Type="http://schemas.openxmlformats.org/officeDocument/2006/relationships/slide"/><Relationship Id="rId16" Target="fonts/font16.fntdata" Type="http://schemas.openxmlformats.org/officeDocument/2006/relationships/font"/><Relationship Id="rId160" Target="slides/slide140.xml" Type="http://schemas.openxmlformats.org/officeDocument/2006/relationships/slide"/><Relationship Id="rId161" Target="slides/slide141.xml" Type="http://schemas.openxmlformats.org/officeDocument/2006/relationships/slide"/><Relationship Id="rId162" Target="slides/slide142.xml" Type="http://schemas.openxmlformats.org/officeDocument/2006/relationships/slide"/><Relationship Id="rId163" Target="slides/slide143.xml" Type="http://schemas.openxmlformats.org/officeDocument/2006/relationships/slide"/><Relationship Id="rId164" Target="slides/slide144.xml" Type="http://schemas.openxmlformats.org/officeDocument/2006/relationships/slide"/><Relationship Id="rId165" Target="slides/slide145.xml" Type="http://schemas.openxmlformats.org/officeDocument/2006/relationships/slide"/><Relationship Id="rId166" Target="slides/slide146.xml" Type="http://schemas.openxmlformats.org/officeDocument/2006/relationships/slide"/><Relationship Id="rId167" Target="slides/slide147.xml" Type="http://schemas.openxmlformats.org/officeDocument/2006/relationships/slide"/><Relationship Id="rId168" Target="slides/slide148.xml" Type="http://schemas.openxmlformats.org/officeDocument/2006/relationships/slide"/><Relationship Id="rId169" Target="slides/slide149.xml" Type="http://schemas.openxmlformats.org/officeDocument/2006/relationships/slide"/><Relationship Id="rId17" Target="fonts/font17.fntdata" Type="http://schemas.openxmlformats.org/officeDocument/2006/relationships/font"/><Relationship Id="rId170" Target="slides/slide150.xml" Type="http://schemas.openxmlformats.org/officeDocument/2006/relationships/slide"/><Relationship Id="rId171" Target="slides/slide151.xml" Type="http://schemas.openxmlformats.org/officeDocument/2006/relationships/slide"/><Relationship Id="rId172" Target="slides/slide152.xml" Type="http://schemas.openxmlformats.org/officeDocument/2006/relationships/slide"/><Relationship Id="rId173" Target="slides/slide153.xml" Type="http://schemas.openxmlformats.org/officeDocument/2006/relationships/slide"/><Relationship Id="rId174" Target="slides/slide154.xml" Type="http://schemas.openxmlformats.org/officeDocument/2006/relationships/slide"/><Relationship Id="rId175" Target="slides/slide155.xml" Type="http://schemas.openxmlformats.org/officeDocument/2006/relationships/slide"/><Relationship Id="rId176" Target="slides/slide156.xml" Type="http://schemas.openxmlformats.org/officeDocument/2006/relationships/slide"/><Relationship Id="rId177" Target="slides/slide157.xml" Type="http://schemas.openxmlformats.org/officeDocument/2006/relationships/slide"/><Relationship Id="rId178" Target="slides/slide158.xml" Type="http://schemas.openxmlformats.org/officeDocument/2006/relationships/slide"/><Relationship Id="rId179" Target="slides/slide159.xml" Type="http://schemas.openxmlformats.org/officeDocument/2006/relationships/slide"/><Relationship Id="rId18" Target="fonts/font18.fntdata" Type="http://schemas.openxmlformats.org/officeDocument/2006/relationships/font"/><Relationship Id="rId180" Target="slides/slide160.xml" Type="http://schemas.openxmlformats.org/officeDocument/2006/relationships/slide"/><Relationship Id="rId181" Target="slides/slide161.xml" Type="http://schemas.openxmlformats.org/officeDocument/2006/relationships/slide"/><Relationship Id="rId182" Target="slides/slide162.xml" Type="http://schemas.openxmlformats.org/officeDocument/2006/relationships/slide"/><Relationship Id="rId183" Target="slides/slide163.xml" Type="http://schemas.openxmlformats.org/officeDocument/2006/relationships/slide"/><Relationship Id="rId184" Target="slides/slide164.xml" Type="http://schemas.openxmlformats.org/officeDocument/2006/relationships/slide"/><Relationship Id="rId185" Target="notesMasters/notesMaster1.xml" Type="http://schemas.openxmlformats.org/officeDocument/2006/relationships/notesMaster"/><Relationship Id="rId186" Target="theme/theme2.xml" Type="http://schemas.openxmlformats.org/officeDocument/2006/relationships/theme"/><Relationship Id="rId187" Target="notesSlides/notesSlide1.xml" Type="http://schemas.openxmlformats.org/officeDocument/2006/relationships/notesSlide"/><Relationship Id="rId188" Target="notesSlides/notesSlide2.xml" Type="http://schemas.openxmlformats.org/officeDocument/2006/relationships/notesSlide"/><Relationship Id="rId189" Target="notesSlides/notesSlide3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51" Target="slides/slide31.xml" Type="http://schemas.openxmlformats.org/officeDocument/2006/relationships/slide"/><Relationship Id="rId52" Target="slides/slide32.xml" Type="http://schemas.openxmlformats.org/officeDocument/2006/relationships/slide"/><Relationship Id="rId53" Target="slides/slide33.xml" Type="http://schemas.openxmlformats.org/officeDocument/2006/relationships/slide"/><Relationship Id="rId54" Target="slides/slide34.xml" Type="http://schemas.openxmlformats.org/officeDocument/2006/relationships/slide"/><Relationship Id="rId55" Target="slides/slide35.xml" Type="http://schemas.openxmlformats.org/officeDocument/2006/relationships/slide"/><Relationship Id="rId56" Target="slides/slide36.xml" Type="http://schemas.openxmlformats.org/officeDocument/2006/relationships/slide"/><Relationship Id="rId57" Target="slides/slide37.xml" Type="http://schemas.openxmlformats.org/officeDocument/2006/relationships/slide"/><Relationship Id="rId58" Target="slides/slide38.xml" Type="http://schemas.openxmlformats.org/officeDocument/2006/relationships/slide"/><Relationship Id="rId59" Target="slides/slide39.xml" Type="http://schemas.openxmlformats.org/officeDocument/2006/relationships/slide"/><Relationship Id="rId6" Target="fonts/font6.fntdata" Type="http://schemas.openxmlformats.org/officeDocument/2006/relationships/font"/><Relationship Id="rId60" Target="slides/slide40.xml" Type="http://schemas.openxmlformats.org/officeDocument/2006/relationships/slide"/><Relationship Id="rId61" Target="slides/slide41.xml" Type="http://schemas.openxmlformats.org/officeDocument/2006/relationships/slide"/><Relationship Id="rId62" Target="slides/slide42.xml" Type="http://schemas.openxmlformats.org/officeDocument/2006/relationships/slide"/><Relationship Id="rId63" Target="slides/slide43.xml" Type="http://schemas.openxmlformats.org/officeDocument/2006/relationships/slide"/><Relationship Id="rId64" Target="slides/slide44.xml" Type="http://schemas.openxmlformats.org/officeDocument/2006/relationships/slide"/><Relationship Id="rId65" Target="slides/slide45.xml" Type="http://schemas.openxmlformats.org/officeDocument/2006/relationships/slide"/><Relationship Id="rId66" Target="slides/slide46.xml" Type="http://schemas.openxmlformats.org/officeDocument/2006/relationships/slide"/><Relationship Id="rId67" Target="slides/slide47.xml" Type="http://schemas.openxmlformats.org/officeDocument/2006/relationships/slide"/><Relationship Id="rId68" Target="slides/slide48.xml" Type="http://schemas.openxmlformats.org/officeDocument/2006/relationships/slide"/><Relationship Id="rId69" Target="slides/slide49.xml" Type="http://schemas.openxmlformats.org/officeDocument/2006/relationships/slide"/><Relationship Id="rId7" Target="fonts/font7.fntdata" Type="http://schemas.openxmlformats.org/officeDocument/2006/relationships/font"/><Relationship Id="rId70" Target="slides/slide50.xml" Type="http://schemas.openxmlformats.org/officeDocument/2006/relationships/slide"/><Relationship Id="rId71" Target="slides/slide51.xml" Type="http://schemas.openxmlformats.org/officeDocument/2006/relationships/slide"/><Relationship Id="rId72" Target="slides/slide52.xml" Type="http://schemas.openxmlformats.org/officeDocument/2006/relationships/slide"/><Relationship Id="rId73" Target="slides/slide53.xml" Type="http://schemas.openxmlformats.org/officeDocument/2006/relationships/slide"/><Relationship Id="rId74" Target="slides/slide54.xml" Type="http://schemas.openxmlformats.org/officeDocument/2006/relationships/slide"/><Relationship Id="rId75" Target="slides/slide55.xml" Type="http://schemas.openxmlformats.org/officeDocument/2006/relationships/slide"/><Relationship Id="rId76" Target="slides/slide56.xml" Type="http://schemas.openxmlformats.org/officeDocument/2006/relationships/slide"/><Relationship Id="rId77" Target="slides/slide57.xml" Type="http://schemas.openxmlformats.org/officeDocument/2006/relationships/slide"/><Relationship Id="rId78" Target="slides/slide58.xml" Type="http://schemas.openxmlformats.org/officeDocument/2006/relationships/slide"/><Relationship Id="rId79" Target="slides/slide59.xml" Type="http://schemas.openxmlformats.org/officeDocument/2006/relationships/slide"/><Relationship Id="rId8" Target="fonts/font8.fntdata" Type="http://schemas.openxmlformats.org/officeDocument/2006/relationships/font"/><Relationship Id="rId80" Target="slides/slide60.xml" Type="http://schemas.openxmlformats.org/officeDocument/2006/relationships/slide"/><Relationship Id="rId81" Target="slides/slide61.xml" Type="http://schemas.openxmlformats.org/officeDocument/2006/relationships/slide"/><Relationship Id="rId82" Target="slides/slide62.xml" Type="http://schemas.openxmlformats.org/officeDocument/2006/relationships/slide"/><Relationship Id="rId83" Target="slides/slide63.xml" Type="http://schemas.openxmlformats.org/officeDocument/2006/relationships/slide"/><Relationship Id="rId84" Target="slides/slide64.xml" Type="http://schemas.openxmlformats.org/officeDocument/2006/relationships/slide"/><Relationship Id="rId85" Target="slides/slide65.xml" Type="http://schemas.openxmlformats.org/officeDocument/2006/relationships/slide"/><Relationship Id="rId86" Target="slides/slide66.xml" Type="http://schemas.openxmlformats.org/officeDocument/2006/relationships/slide"/><Relationship Id="rId87" Target="slides/slide67.xml" Type="http://schemas.openxmlformats.org/officeDocument/2006/relationships/slide"/><Relationship Id="rId88" Target="slides/slide68.xml" Type="http://schemas.openxmlformats.org/officeDocument/2006/relationships/slide"/><Relationship Id="rId89" Target="slides/slide69.xml" Type="http://schemas.openxmlformats.org/officeDocument/2006/relationships/slide"/><Relationship Id="rId9" Target="fonts/font9.fntdata" Type="http://schemas.openxmlformats.org/officeDocument/2006/relationships/font"/><Relationship Id="rId90" Target="slides/slide70.xml" Type="http://schemas.openxmlformats.org/officeDocument/2006/relationships/slide"/><Relationship Id="rId91" Target="slides/slide71.xml" Type="http://schemas.openxmlformats.org/officeDocument/2006/relationships/slide"/><Relationship Id="rId92" Target="slides/slide72.xml" Type="http://schemas.openxmlformats.org/officeDocument/2006/relationships/slide"/><Relationship Id="rId93" Target="slides/slide73.xml" Type="http://schemas.openxmlformats.org/officeDocument/2006/relationships/slide"/><Relationship Id="rId94" Target="slides/slide74.xml" Type="http://schemas.openxmlformats.org/officeDocument/2006/relationships/slide"/><Relationship Id="rId95" Target="slides/slide75.xml" Type="http://schemas.openxmlformats.org/officeDocument/2006/relationships/slide"/><Relationship Id="rId96" Target="slides/slide76.xml" Type="http://schemas.openxmlformats.org/officeDocument/2006/relationships/slide"/><Relationship Id="rId97" Target="slides/slide77.xml" Type="http://schemas.openxmlformats.org/officeDocument/2006/relationships/slide"/><Relationship Id="rId98" Target="slides/slide78.xml" Type="http://schemas.openxmlformats.org/officeDocument/2006/relationships/slide"/><Relationship Id="rId99" Target="slides/slide79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node to be rotated - 25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node to be rotated - 30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node to be rotated - 30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28.png" Type="http://schemas.openxmlformats.org/officeDocument/2006/relationships/image"/><Relationship Id="rId8" Target="../media/image2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28.png" Type="http://schemas.openxmlformats.org/officeDocument/2006/relationships/image"/><Relationship Id="rId8" Target="../media/image2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28.png" Type="http://schemas.openxmlformats.org/officeDocument/2006/relationships/image"/><Relationship Id="rId8" Target="../media/image2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5.pn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1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1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1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8.png" Type="http://schemas.openxmlformats.org/officeDocument/2006/relationships/image"/><Relationship Id="rId7" Target="../media/image2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14884" y="0"/>
            <a:ext cx="20717769" cy="99445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646580" y="445521"/>
            <a:ext cx="8499511" cy="78804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806839" y="3656960"/>
            <a:ext cx="3682676" cy="46690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10315" r="0" b="17586"/>
          <a:stretch>
            <a:fillRect/>
          </a:stretch>
        </p:blipFill>
        <p:spPr>
          <a:xfrm flipH="false" flipV="false" rot="0">
            <a:off x="-646580" y="8325964"/>
            <a:ext cx="20591082" cy="20969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52931" y="2524143"/>
            <a:ext cx="6568834" cy="28122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2616" y="1585906"/>
            <a:ext cx="2422679" cy="9382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03146" y="1976348"/>
            <a:ext cx="2647953" cy="10955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26237" y="2317711"/>
            <a:ext cx="11694800" cy="388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3"/>
              </a:lnSpc>
            </a:pPr>
            <a:r>
              <a:rPr lang="en-US" sz="17794">
                <a:solidFill>
                  <a:srgbClr val="D81E1E"/>
                </a:solidFill>
                <a:latin typeface="Le Petit Cochon"/>
              </a:rPr>
              <a:t>RED</a:t>
            </a:r>
            <a:r>
              <a:rPr lang="en-US" sz="17794">
                <a:solidFill>
                  <a:srgbClr val="213D0D"/>
                </a:solidFill>
                <a:latin typeface="Le Petit Cochon"/>
              </a:rPr>
              <a:t>-</a:t>
            </a:r>
            <a:r>
              <a:rPr lang="en-US" sz="17794">
                <a:solidFill>
                  <a:srgbClr val="010707"/>
                </a:solidFill>
                <a:latin typeface="Le Petit Cochon"/>
              </a:rPr>
              <a:t>BLACK</a:t>
            </a:r>
            <a:r>
              <a:rPr lang="en-US" sz="17794">
                <a:solidFill>
                  <a:srgbClr val="213D0D"/>
                </a:solidFill>
                <a:latin typeface="Le Petit Cochon"/>
              </a:rPr>
              <a:t> TREES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5217" y="5905737"/>
            <a:ext cx="6193334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Maria Dominique Daculan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Giovanni Ross Sucalit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Maurice Lance Tezon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Simone Rafael Yu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512946"/>
            <a:ext cx="9870366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D81E1E"/>
                </a:solidFill>
                <a:latin typeface="Agrandir Black"/>
              </a:rPr>
              <a:t>RED PROPERTY</a:t>
            </a:r>
          </a:p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D81E1E"/>
                </a:solidFill>
                <a:latin typeface="Agrandir Black"/>
              </a:rPr>
              <a:t>Red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can only have </a:t>
            </a:r>
            <a:r>
              <a:rPr lang="en-US" sz="4800" u="sng">
                <a:solidFill>
                  <a:srgbClr val="000000"/>
                </a:solidFill>
                <a:latin typeface="Agrandir Black"/>
              </a:rPr>
              <a:t>black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as children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81712" y="2942649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6059" y="4349365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507" y="4349365"/>
            <a:ext cx="887097" cy="8870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54958" y="5963940"/>
            <a:ext cx="887097" cy="88709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8809" y="5963940"/>
            <a:ext cx="887097" cy="88709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9341350">
            <a:off x="10845878" y="3848731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450740">
            <a:off x="13865659" y="3848731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2510831">
            <a:off x="8974644" y="5359376"/>
            <a:ext cx="17552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8223242">
            <a:off x="14182037" y="5359376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738796" y="7217413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67191" y="7225905"/>
            <a:ext cx="438869" cy="443549"/>
            <a:chOff x="0" y="0"/>
            <a:chExt cx="115587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5587" cy="116819"/>
            </a:xfrm>
            <a:custGeom>
              <a:avLst/>
              <a:gdLst/>
              <a:ahLst/>
              <a:cxnLst/>
              <a:rect r="r" b="b" t="t" l="l"/>
              <a:pathLst>
                <a:path h="116819" w="115587">
                  <a:moveTo>
                    <a:pt x="0" y="0"/>
                  </a:moveTo>
                  <a:lnTo>
                    <a:pt x="115587" y="0"/>
                  </a:lnTo>
                  <a:lnTo>
                    <a:pt x="115587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5660" y="5742165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01431" y="7217413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58592" y="7217413"/>
            <a:ext cx="423829" cy="44354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426560" y="5742165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 rot="-7878980">
            <a:off x="11178437" y="5248489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-2712091">
            <a:off x="7782135" y="6793401"/>
            <a:ext cx="114139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3106602">
            <a:off x="9443457" y="6797647"/>
            <a:ext cx="104176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7738971">
            <a:off x="13120114" y="6793401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2477431">
            <a:off x="16378776" y="5248489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2690106">
            <a:off x="14688848" y="6793401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3394833" y="3026254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02909" y="4436140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79342" y="4436140"/>
            <a:ext cx="48503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78921" y="6064906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067256" y="6051397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AutoShape 43" id="43"/>
          <p:cNvSpPr/>
          <p:nvPr/>
        </p:nvSpPr>
        <p:spPr>
          <a:xfrm rot="8326561">
            <a:off x="9747339" y="5653138"/>
            <a:ext cx="992708" cy="0"/>
          </a:xfrm>
          <a:prstGeom prst="line">
            <a:avLst/>
          </a:prstGeom>
          <a:ln cap="flat" w="104775">
            <a:solidFill>
              <a:srgbClr val="D81E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rot="8326561">
            <a:off x="14978216" y="5653138"/>
            <a:ext cx="992708" cy="0"/>
          </a:xfrm>
          <a:prstGeom prst="line">
            <a:avLst/>
          </a:prstGeom>
          <a:ln cap="flat" w="104775">
            <a:solidFill>
              <a:srgbClr val="D81E1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253345" y="6345852"/>
            <a:ext cx="1502120" cy="1144276"/>
            <a:chOff x="0" y="0"/>
            <a:chExt cx="2002826" cy="152570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11911" r="0" b="11911"/>
            <a:stretch>
              <a:fillRect/>
            </a:stretch>
          </p:blipFill>
          <p:spPr>
            <a:xfrm flipH="false" flipV="false" rot="0">
              <a:off x="0" y="0"/>
              <a:ext cx="2002826" cy="152570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71495" y="206571"/>
              <a:ext cx="1095069" cy="9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1"/>
                </a:lnSpc>
              </a:pPr>
              <a:r>
                <a:rPr lang="en-US" sz="4201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89202" y="1766676"/>
            <a:ext cx="12170098" cy="572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UNCLE IS </a:t>
            </a:r>
            <a:r>
              <a:rPr lang="en-US" sz="5292">
                <a:solidFill>
                  <a:srgbClr val="000000"/>
                </a:solidFill>
                <a:latin typeface="Agrandir Black"/>
              </a:rPr>
              <a:t>BLACK</a:t>
            </a:r>
            <a:r>
              <a:rPr lang="en-US" sz="5292">
                <a:solidFill>
                  <a:srgbClr val="3B523B"/>
                </a:solidFill>
                <a:latin typeface="Agrandir Black"/>
              </a:rPr>
              <a:t> (NIL)</a:t>
            </a: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PARENT IS LC OF GRANDPARENT, </a:t>
            </a: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NEW NODE IS RC OF PARENT</a:t>
            </a:r>
          </a:p>
          <a:p>
            <a:pPr algn="ctr">
              <a:lnSpc>
                <a:spcPts val="7409"/>
              </a:lnSpc>
            </a:pP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DO</a:t>
            </a: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LEFT - RIGHT ROTATION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88976" y="1536257"/>
            <a:ext cx="1455084" cy="1127289"/>
            <a:chOff x="0" y="0"/>
            <a:chExt cx="1940111" cy="15030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4136" y="3285245"/>
            <a:ext cx="1455084" cy="1127289"/>
            <a:chOff x="0" y="0"/>
            <a:chExt cx="1940111" cy="150305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00381" y="3285245"/>
            <a:ext cx="1455084" cy="1127289"/>
            <a:chOff x="0" y="0"/>
            <a:chExt cx="1940111" cy="150305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1678" y="4876846"/>
            <a:ext cx="1574112" cy="1154301"/>
            <a:chOff x="0" y="0"/>
            <a:chExt cx="2098815" cy="153906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13334" r="0" b="13334"/>
            <a:stretch>
              <a:fillRect/>
            </a:stretch>
          </p:blipFill>
          <p:spPr>
            <a:xfrm flipH="false" flipV="false" rot="0">
              <a:off x="0" y="0"/>
              <a:ext cx="2098815" cy="1539068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494092" y="199773"/>
              <a:ext cx="1147552" cy="97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3"/>
                </a:lnSpc>
              </a:pPr>
              <a:r>
                <a:rPr lang="en-US" sz="4237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8362808">
            <a:off x="2176630" y="2957888"/>
            <a:ext cx="954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rot="1894714">
            <a:off x="2928620" y="2957888"/>
            <a:ext cx="11872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9236020">
            <a:off x="3024995" y="4628182"/>
            <a:ext cx="1056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rot="1126605">
            <a:off x="3052717" y="6174212"/>
            <a:ext cx="97770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537917" y="6477099"/>
            <a:ext cx="1502120" cy="1144276"/>
            <a:chOff x="0" y="0"/>
            <a:chExt cx="2002826" cy="152570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1911" r="0" b="11911"/>
            <a:stretch>
              <a:fillRect/>
            </a:stretch>
          </p:blipFill>
          <p:spPr>
            <a:xfrm flipH="false" flipV="false" rot="0">
              <a:off x="0" y="0"/>
              <a:ext cx="2002826" cy="152570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71495" y="206571"/>
              <a:ext cx="1095069" cy="9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1"/>
                </a:lnSpc>
              </a:pPr>
              <a:r>
                <a:rPr lang="en-US" sz="4201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89202" y="4387515"/>
            <a:ext cx="12170098" cy="105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AFTER LEFT ROTATION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88976" y="1536257"/>
            <a:ext cx="1455084" cy="1127289"/>
            <a:chOff x="0" y="0"/>
            <a:chExt cx="1940111" cy="15030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4136" y="3285245"/>
            <a:ext cx="1455084" cy="1127289"/>
            <a:chOff x="0" y="0"/>
            <a:chExt cx="1940111" cy="150305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00381" y="3285245"/>
            <a:ext cx="1455084" cy="1127289"/>
            <a:chOff x="0" y="0"/>
            <a:chExt cx="1940111" cy="150305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1678" y="4876846"/>
            <a:ext cx="1574112" cy="1154301"/>
            <a:chOff x="0" y="0"/>
            <a:chExt cx="2098815" cy="153906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3334" r="0" b="13334"/>
            <a:stretch>
              <a:fillRect/>
            </a:stretch>
          </p:blipFill>
          <p:spPr>
            <a:xfrm flipH="false" flipV="false" rot="0">
              <a:off x="0" y="0"/>
              <a:ext cx="2098815" cy="1539068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494092" y="199773"/>
              <a:ext cx="1147552" cy="97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3"/>
                </a:lnSpc>
              </a:pPr>
              <a:r>
                <a:rPr lang="en-US" sz="4237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8362808">
            <a:off x="2176630" y="2957888"/>
            <a:ext cx="954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rot="1894714">
            <a:off x="2928620" y="2957888"/>
            <a:ext cx="11872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9236020">
            <a:off x="3024995" y="4628182"/>
            <a:ext cx="1056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rot="9032875">
            <a:off x="2230372" y="6239835"/>
            <a:ext cx="9069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215732" y="4827385"/>
            <a:ext cx="1502120" cy="1144276"/>
            <a:chOff x="0" y="0"/>
            <a:chExt cx="2002826" cy="152570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1911" r="0" b="11911"/>
            <a:stretch>
              <a:fillRect/>
            </a:stretch>
          </p:blipFill>
          <p:spPr>
            <a:xfrm flipH="false" flipV="false" rot="0">
              <a:off x="0" y="0"/>
              <a:ext cx="2002826" cy="152570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71495" y="206571"/>
              <a:ext cx="1095069" cy="9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1"/>
                </a:lnSpc>
              </a:pPr>
              <a:r>
                <a:rPr lang="en-US" sz="4201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89202" y="4387515"/>
            <a:ext cx="12170098" cy="105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AFTER RIGHT ROTATION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88976" y="1536257"/>
            <a:ext cx="1455084" cy="1127289"/>
            <a:chOff x="0" y="0"/>
            <a:chExt cx="1940111" cy="15030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4136" y="3285245"/>
            <a:ext cx="1455084" cy="1127289"/>
            <a:chOff x="0" y="0"/>
            <a:chExt cx="1940111" cy="150305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00381" y="3285245"/>
            <a:ext cx="1455084" cy="1127289"/>
            <a:chOff x="0" y="0"/>
            <a:chExt cx="1940111" cy="150305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1678" y="4876846"/>
            <a:ext cx="1574112" cy="1154301"/>
            <a:chOff x="0" y="0"/>
            <a:chExt cx="2098815" cy="153906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3334" r="0" b="13334"/>
            <a:stretch>
              <a:fillRect/>
            </a:stretch>
          </p:blipFill>
          <p:spPr>
            <a:xfrm flipH="false" flipV="false" rot="0">
              <a:off x="0" y="0"/>
              <a:ext cx="2098815" cy="1539068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494092" y="199773"/>
              <a:ext cx="1147552" cy="97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3"/>
                </a:lnSpc>
              </a:pPr>
              <a:r>
                <a:rPr lang="en-US" sz="4237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8362808">
            <a:off x="2176630" y="2957888"/>
            <a:ext cx="954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rot="1894714">
            <a:off x="2928620" y="2957888"/>
            <a:ext cx="11872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9236020">
            <a:off x="3024995" y="4628182"/>
            <a:ext cx="1056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rot="1430327">
            <a:off x="3984138" y="4605672"/>
            <a:ext cx="10264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215732" y="4827385"/>
            <a:ext cx="1502120" cy="1144276"/>
            <a:chOff x="0" y="0"/>
            <a:chExt cx="2002826" cy="152570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1911" r="0" b="11911"/>
            <a:stretch>
              <a:fillRect/>
            </a:stretch>
          </p:blipFill>
          <p:spPr>
            <a:xfrm flipH="false" flipV="false" rot="0">
              <a:off x="0" y="0"/>
              <a:ext cx="2002826" cy="152570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71495" y="206571"/>
              <a:ext cx="1095069" cy="9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1"/>
                </a:lnSpc>
              </a:pPr>
              <a:r>
                <a:rPr lang="en-US" sz="4201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89202" y="4387515"/>
            <a:ext cx="12170098" cy="105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NO MORE VIOLATIONS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88976" y="1536257"/>
            <a:ext cx="1455084" cy="1127289"/>
            <a:chOff x="0" y="0"/>
            <a:chExt cx="1940111" cy="15030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4136" y="3285245"/>
            <a:ext cx="1455084" cy="1127289"/>
            <a:chOff x="0" y="0"/>
            <a:chExt cx="1940111" cy="150305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00381" y="3285245"/>
            <a:ext cx="1455084" cy="1127289"/>
            <a:chOff x="0" y="0"/>
            <a:chExt cx="1940111" cy="150305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940111" cy="1503052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456731" y="192424"/>
              <a:ext cx="1060779" cy="95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sz="4138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1678" y="4876846"/>
            <a:ext cx="1574112" cy="1154301"/>
            <a:chOff x="0" y="0"/>
            <a:chExt cx="2098815" cy="153906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13334" r="0" b="13334"/>
            <a:stretch>
              <a:fillRect/>
            </a:stretch>
          </p:blipFill>
          <p:spPr>
            <a:xfrm flipH="false" flipV="false" rot="0">
              <a:off x="0" y="0"/>
              <a:ext cx="2098815" cy="1539068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494092" y="199773"/>
              <a:ext cx="1147552" cy="97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3"/>
                </a:lnSpc>
              </a:pPr>
              <a:r>
                <a:rPr lang="en-US" sz="4237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8362808">
            <a:off x="2176630" y="2957888"/>
            <a:ext cx="954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rot="1894714">
            <a:off x="2928620" y="2957888"/>
            <a:ext cx="11872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9236020">
            <a:off x="3024995" y="4628182"/>
            <a:ext cx="1056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rot="1430327">
            <a:off x="3984138" y="4605672"/>
            <a:ext cx="10264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" y="1138428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643822" y="2095102"/>
            <a:ext cx="9999614" cy="52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1.) Deleting any black node that has at least one child, as well as any red node.</a:t>
            </a:r>
          </a:p>
          <a:p>
            <a:pPr>
              <a:lnSpc>
                <a:spcPts val="5120"/>
              </a:lnSpc>
            </a:pP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2.) Deleting a black node without any internal children. This creates a double black. The process requires restructuring/recoloring.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</a:t>
            </a:r>
          </a:p>
          <a:p>
            <a:pPr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200" y="1147953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01882" y="2154308"/>
            <a:ext cx="9999614" cy="458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1.) case 1: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p be the node to be deleted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-If p has one internal child, we delete p and 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promote the child. The promoted child is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colored black, if p was black.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-else we delete p and promote one of its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external nodes.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545670" y="2568439"/>
            <a:ext cx="1196660" cy="1196660"/>
            <a:chOff x="0" y="0"/>
            <a:chExt cx="1595547" cy="1595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3514929">
            <a:off x="7590185" y="4200533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676219" y="4828848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-6975270">
            <a:off x="9206972" y="42306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885127" y="4828848"/>
            <a:ext cx="1196660" cy="1196660"/>
            <a:chOff x="0" y="0"/>
            <a:chExt cx="1595547" cy="159554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-3514929">
            <a:off x="8867960" y="6344027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988181" y="6994062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-6975270">
            <a:off x="10580815" y="6374144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1435664" y="6994062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8493" y="4436992"/>
            <a:ext cx="1566314" cy="47381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4461513" y="3853777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rot="-3514929">
            <a:off x="13542630" y="5440783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6975270">
            <a:off x="15042655" y="549262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662851" y="6025508"/>
            <a:ext cx="423829" cy="44354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97504" y="6025508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148622">
            <a:off x="9590607" y="3498164"/>
            <a:ext cx="2063836" cy="711227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35664" y="3148014"/>
            <a:ext cx="2967930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Delete 11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9680014"/>
            <a:ext cx="1668780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888133" y="2655490"/>
            <a:ext cx="615621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545670" y="2568439"/>
            <a:ext cx="1196660" cy="1196660"/>
            <a:chOff x="0" y="0"/>
            <a:chExt cx="1595547" cy="1595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3514929">
            <a:off x="7590185" y="4200533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676219" y="4828848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-6975270">
            <a:off x="9206972" y="42306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885127" y="4828848"/>
            <a:ext cx="1196660" cy="1196660"/>
            <a:chOff x="0" y="0"/>
            <a:chExt cx="1595547" cy="159554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-3514929">
            <a:off x="8867960" y="6344027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988181" y="6994062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-6975270">
            <a:off x="10580815" y="6374144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1435664" y="6994062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5119" y="4572592"/>
            <a:ext cx="1566314" cy="47381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4461513" y="3853777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rot="-3514929">
            <a:off x="13542630" y="5440783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6975270">
            <a:off x="15042655" y="549262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662851" y="6025508"/>
            <a:ext cx="423829" cy="44354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97504" y="6025508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95791">
            <a:off x="8193772" y="5415090"/>
            <a:ext cx="1588817" cy="1074683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69554" y="3445723"/>
            <a:ext cx="300662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Delete 15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91965" y="4380178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" y="1138428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20932" y="1843430"/>
            <a:ext cx="9999614" cy="52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1.) case 2: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p be the node to be deleted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-p has two children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-find the inorder predecessor of the node at p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-interchange the entries  of p and r, and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delete the node at r.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</a:t>
            </a:r>
          </a:p>
          <a:p>
            <a:pPr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464837" y="2395843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4926414" y="381876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745743" y="6019181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6283869" y="382253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661497" y="4075567"/>
            <a:ext cx="1196660" cy="1196660"/>
            <a:chOff x="0" y="0"/>
            <a:chExt cx="1595547" cy="159554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17042" y="5996003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89647" y="6019181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6857" y="3619239"/>
            <a:ext cx="2191544" cy="662942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4436059" y="4075567"/>
            <a:ext cx="1196660" cy="1196660"/>
            <a:chOff x="0" y="0"/>
            <a:chExt cx="1595547" cy="1595547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440842" y="598690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28" id="28"/>
          <p:cNvSpPr/>
          <p:nvPr/>
        </p:nvSpPr>
        <p:spPr>
          <a:xfrm rot="-3699917">
            <a:off x="6286142" y="558553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7111070">
            <a:off x="7383398" y="555070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3699917">
            <a:off x="3882038" y="554693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7111070">
            <a:off x="5239493" y="555070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-3699917">
            <a:off x="2886821" y="7348929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-7111070">
            <a:off x="4244277" y="7352698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2903989" y="7798000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731668" y="7759893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70849" y="2369056"/>
            <a:ext cx="1165232" cy="1310588"/>
          </a:xfrm>
          <a:prstGeom prst="rect">
            <a:avLst/>
          </a:prstGeom>
        </p:spPr>
      </p:pic>
      <p:sp>
        <p:nvSpPr>
          <p:cNvPr name="AutoShape 41" id="41"/>
          <p:cNvSpPr/>
          <p:nvPr/>
        </p:nvSpPr>
        <p:spPr>
          <a:xfrm rot="-3699917">
            <a:off x="12709476" y="407944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3528804" y="6279861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-7111070">
            <a:off x="14066931" y="408321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4444559" y="4336247"/>
            <a:ext cx="1196660" cy="1196660"/>
            <a:chOff x="0" y="0"/>
            <a:chExt cx="1595547" cy="1595547"/>
          </a:xfrm>
        </p:grpSpPr>
        <p:pic>
          <p:nvPicPr>
            <p:cNvPr name="Picture 47" id="4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8" id="4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200103" y="6256684"/>
            <a:ext cx="423829" cy="443549"/>
            <a:chOff x="0" y="0"/>
            <a:chExt cx="111626" cy="116819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672709" y="6279861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223904" y="6247588"/>
            <a:ext cx="1196660" cy="1196660"/>
            <a:chOff x="0" y="0"/>
            <a:chExt cx="1595547" cy="1595547"/>
          </a:xfrm>
        </p:grpSpPr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7" id="5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rot="-7111070">
            <a:off x="15166459" y="581138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rot="-3699917">
            <a:off x="11665099" y="580761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rot="-7111070">
            <a:off x="13022555" y="581138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rot="-3699917">
            <a:off x="10669883" y="7609609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rot="-7111070">
            <a:off x="12027338" y="7613379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3" id="63"/>
          <p:cNvGrpSpPr/>
          <p:nvPr/>
        </p:nvGrpSpPr>
        <p:grpSpPr>
          <a:xfrm rot="0">
            <a:off x="10687051" y="8058680"/>
            <a:ext cx="423829" cy="443549"/>
            <a:chOff x="0" y="0"/>
            <a:chExt cx="111626" cy="116819"/>
          </a:xfrm>
        </p:grpSpPr>
        <p:sp>
          <p:nvSpPr>
            <p:cNvPr name="Freeform 64" id="6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2514729" y="8020573"/>
            <a:ext cx="423829" cy="443549"/>
            <a:chOff x="0" y="0"/>
            <a:chExt cx="111626" cy="116819"/>
          </a:xfrm>
        </p:grpSpPr>
        <p:sp>
          <p:nvSpPr>
            <p:cNvPr name="Freeform 67" id="6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3247899" y="2644925"/>
            <a:ext cx="1196660" cy="1196660"/>
            <a:chOff x="0" y="0"/>
            <a:chExt cx="1595547" cy="1595547"/>
          </a:xfrm>
        </p:grpSpPr>
        <p:pic>
          <p:nvPicPr>
            <p:cNvPr name="Picture 70" id="7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71" id="7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2258693" y="4282181"/>
            <a:ext cx="1196660" cy="1196660"/>
            <a:chOff x="0" y="0"/>
            <a:chExt cx="1595547" cy="1595547"/>
          </a:xfrm>
        </p:grpSpPr>
        <p:pic>
          <p:nvPicPr>
            <p:cNvPr name="Picture 73" id="7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74" id="7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pic>
        <p:nvPicPr>
          <p:cNvPr name="Picture 75" id="7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64705" y="4255394"/>
            <a:ext cx="1165232" cy="1310588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18332">
            <a:off x="10706982" y="4957813"/>
            <a:ext cx="1588817" cy="1074683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808389">
            <a:off x="4508129" y="3391416"/>
            <a:ext cx="1506269" cy="455646"/>
          </a:xfrm>
          <a:prstGeom prst="rect">
            <a:avLst/>
          </a:prstGeom>
        </p:spPr>
      </p:pic>
      <p:sp>
        <p:nvSpPr>
          <p:cNvPr name="TextBox 78" id="78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858859" y="4738273"/>
            <a:ext cx="2252262" cy="70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</a:pPr>
            <a:r>
              <a:rPr lang="en-US" sz="3946">
                <a:solidFill>
                  <a:srgbClr val="000000"/>
                </a:solidFill>
                <a:latin typeface="Canva Sans"/>
              </a:rPr>
              <a:t>Delete 11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694223" y="2426301"/>
            <a:ext cx="615621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638289" y="2553961"/>
            <a:ext cx="615621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920751" y="3811791"/>
            <a:ext cx="615621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697526" y="3893459"/>
            <a:ext cx="615621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pic>
        <p:nvPicPr>
          <p:cNvPr name="Picture 84" id="84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88321">
            <a:off x="5017088" y="3707793"/>
            <a:ext cx="1506269" cy="455646"/>
          </a:xfrm>
          <a:prstGeom prst="rect">
            <a:avLst/>
          </a:prstGeom>
        </p:spPr>
      </p:pic>
      <p:sp>
        <p:nvSpPr>
          <p:cNvPr name="AutoShape 85" id="85"/>
          <p:cNvSpPr/>
          <p:nvPr/>
        </p:nvSpPr>
        <p:spPr>
          <a:xfrm rot="-3699917">
            <a:off x="14078280" y="581670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731" y="1618294"/>
            <a:ext cx="8156744" cy="51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213D0D"/>
                </a:solidFill>
                <a:latin typeface="Agrandir Black"/>
              </a:rPr>
              <a:t>DEPTH PROPERTY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213D0D"/>
                </a:solidFill>
                <a:latin typeface="Agrandir Black"/>
              </a:rPr>
              <a:t>Every path from any given node to any of its NULL descendants must have the same number of black nodes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13539" y="6469676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07299" y="2111892"/>
            <a:ext cx="762072" cy="7620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94653" y="3320349"/>
            <a:ext cx="762072" cy="7620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1235" y="3320349"/>
            <a:ext cx="762072" cy="762072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9341350">
            <a:off x="10986579" y="2890273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450740">
            <a:off x="13580758" y="2890273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2492711">
            <a:off x="9587363" y="4105034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7972441">
            <a:off x="11285476" y="4077683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2477431">
            <a:off x="15739682" y="4092753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090884" y="2181158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59318" y="3392337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2683" y="3392337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04798" y="4486712"/>
            <a:ext cx="762072" cy="76207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087618" y="4558701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1605" y="4541413"/>
            <a:ext cx="762072" cy="76207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6635723" y="4613401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523459" y="6050722"/>
            <a:ext cx="364096" cy="381036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65646" y="4541413"/>
            <a:ext cx="762072" cy="762072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632357" y="4613401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6450" y="5860204"/>
            <a:ext cx="762072" cy="762072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698914" y="5932192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AutoShape 28" id="28"/>
          <p:cNvSpPr/>
          <p:nvPr/>
        </p:nvSpPr>
        <p:spPr>
          <a:xfrm rot="7245689">
            <a:off x="8540918" y="5374961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3772979">
            <a:off x="9782806" y="5470220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2804970" y="6001862"/>
            <a:ext cx="364096" cy="381036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4180328">
            <a:off x="12172225" y="5418440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11262684" y="6001862"/>
            <a:ext cx="364096" cy="381036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6456836">
            <a:off x="11029815" y="5418440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4226725" y="4731931"/>
            <a:ext cx="364096" cy="381036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501936">
            <a:off x="14140723" y="4200292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5719510" y="6008392"/>
            <a:ext cx="364096" cy="381036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15567930" y="5449055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7615922" y="6015787"/>
            <a:ext cx="364096" cy="381036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6885987" y="5452753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477684" y="7067299"/>
            <a:ext cx="364096" cy="381036"/>
            <a:chOff x="0" y="0"/>
            <a:chExt cx="111626" cy="116819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3" id="53"/>
          <p:cNvSpPr/>
          <p:nvPr/>
        </p:nvSpPr>
        <p:spPr>
          <a:xfrm rot="3617892">
            <a:off x="8948623" y="6637904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7749331" y="7075407"/>
            <a:ext cx="364096" cy="381036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7241324">
            <a:off x="7693906" y="6641958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14451" y="3445164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4276028" y="486808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095356" y="7068502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5633483" y="4871857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011111" y="5124889"/>
            <a:ext cx="1196660" cy="1196660"/>
            <a:chOff x="0" y="0"/>
            <a:chExt cx="1595547" cy="159554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66655" y="7045325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39261" y="7068502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85673" y="5124889"/>
            <a:ext cx="1196660" cy="1196660"/>
            <a:chOff x="0" y="0"/>
            <a:chExt cx="1595547" cy="1595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24" id="24"/>
          <p:cNvSpPr/>
          <p:nvPr/>
        </p:nvSpPr>
        <p:spPr>
          <a:xfrm rot="-3699917">
            <a:off x="5635756" y="663485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7111070">
            <a:off x="6733011" y="660002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-3699917">
            <a:off x="3231652" y="659625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-7111070">
            <a:off x="4589107" y="660002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3248820" y="7045325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257671" y="3445164"/>
            <a:ext cx="1196660" cy="1196660"/>
            <a:chOff x="0" y="0"/>
            <a:chExt cx="1595547" cy="1595547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4" id="3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rot="-3699917">
            <a:off x="11719248" y="486808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2538577" y="7068502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-7111070">
            <a:off x="13076703" y="4871857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3454331" y="5124889"/>
            <a:ext cx="1196660" cy="1196660"/>
            <a:chOff x="0" y="0"/>
            <a:chExt cx="1595547" cy="1595547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2" id="4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209876" y="7045325"/>
            <a:ext cx="423829" cy="443549"/>
            <a:chOff x="0" y="0"/>
            <a:chExt cx="111626" cy="11681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682481" y="7068502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228893" y="5124889"/>
            <a:ext cx="1196660" cy="1196660"/>
            <a:chOff x="0" y="0"/>
            <a:chExt cx="1595547" cy="1595547"/>
          </a:xfrm>
        </p:grpSpPr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1" id="5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rot="-3699917">
            <a:off x="13078976" y="663485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-7111070">
            <a:off x="14176231" y="660002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-3699917">
            <a:off x="10674872" y="659625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-7111070">
            <a:off x="12032327" y="660002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6" id="56"/>
          <p:cNvGrpSpPr/>
          <p:nvPr/>
        </p:nvGrpSpPr>
        <p:grpSpPr>
          <a:xfrm rot="0">
            <a:off x="10692040" y="7045325"/>
            <a:ext cx="423829" cy="443549"/>
            <a:chOff x="0" y="0"/>
            <a:chExt cx="111626" cy="116819"/>
          </a:xfrm>
        </p:grpSpPr>
        <p:sp>
          <p:nvSpPr>
            <p:cNvPr name="Freeform 57" id="5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76828" y="4812029"/>
            <a:ext cx="2191544" cy="66294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" y="1138428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01882" y="1749053"/>
            <a:ext cx="9999614" cy="717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2.) case 1: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-sibling of p is black and has a red child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p be a double black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y be the sibling, x be the sibling's child, and   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 z be the sibling's parent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-relabel x, y, z to a, b, c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-Replace the original z with b. then make a 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and c its children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-color a, c and p black, and color b the former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 color of z</a:t>
            </a:r>
          </a:p>
          <a:p>
            <a:pPr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768583" y="2672021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4230160" y="409494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049488" y="6295359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5587615" y="409871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587618" y="5857121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60223" y="5880299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739805" y="4351745"/>
            <a:ext cx="1196660" cy="1196660"/>
            <a:chOff x="0" y="0"/>
            <a:chExt cx="1595547" cy="1595547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44588" y="6263086"/>
            <a:ext cx="1196660" cy="1196660"/>
            <a:chOff x="0" y="0"/>
            <a:chExt cx="1595547" cy="1595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24" id="24"/>
          <p:cNvSpPr/>
          <p:nvPr/>
        </p:nvSpPr>
        <p:spPr>
          <a:xfrm rot="-3699917">
            <a:off x="5456718" y="5446651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7111070">
            <a:off x="6553973" y="5411820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-3699917">
            <a:off x="3185784" y="5823111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-7111070">
            <a:off x="4543239" y="5826880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-3699917">
            <a:off x="2190567" y="762510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7111070">
            <a:off x="3548022" y="7628876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2207735" y="8074178"/>
            <a:ext cx="423829" cy="44354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035413" y="8036071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892599" y="252369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39075" y="422792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30835" y="624534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x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78310" y="7037666"/>
            <a:ext cx="6242818" cy="103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3"/>
              </a:lnSpc>
            </a:pPr>
            <a:r>
              <a:rPr lang="en-US" sz="2621">
                <a:solidFill>
                  <a:srgbClr val="213D0D"/>
                </a:solidFill>
                <a:latin typeface="Agrandir Black"/>
              </a:rPr>
              <a:t>Relabel nodes x, y, and z to a, b, and c</a:t>
            </a:r>
          </a:p>
          <a:p>
            <a:pPr>
              <a:lnSpc>
                <a:spcPts val="3713"/>
              </a:lnSpc>
            </a:pPr>
          </a:p>
        </p:txBody>
      </p:sp>
      <p:grpSp>
        <p:nvGrpSpPr>
          <p:cNvPr name="Group 41" id="41"/>
          <p:cNvGrpSpPr/>
          <p:nvPr/>
        </p:nvGrpSpPr>
        <p:grpSpPr>
          <a:xfrm rot="0">
            <a:off x="6237675" y="4561070"/>
            <a:ext cx="423829" cy="443549"/>
            <a:chOff x="0" y="0"/>
            <a:chExt cx="111626" cy="116819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44617" y="4480559"/>
            <a:ext cx="604570" cy="60457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6661504" y="409068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3170061" y="2647515"/>
            <a:ext cx="1196660" cy="1196660"/>
            <a:chOff x="0" y="0"/>
            <a:chExt cx="1595547" cy="1595547"/>
          </a:xfrm>
        </p:grpSpPr>
        <p:pic>
          <p:nvPicPr>
            <p:cNvPr name="Picture 47" id="4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8" id="4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rot="-3699917">
            <a:off x="12631638" y="407043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13450966" y="6270853"/>
            <a:ext cx="423829" cy="443549"/>
            <a:chOff x="0" y="0"/>
            <a:chExt cx="111626" cy="116819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3" id="53"/>
          <p:cNvSpPr/>
          <p:nvPr/>
        </p:nvSpPr>
        <p:spPr>
          <a:xfrm rot="-7111070">
            <a:off x="13989093" y="4074207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3989095" y="5832615"/>
            <a:ext cx="423829" cy="44354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5461701" y="5855793"/>
            <a:ext cx="423829" cy="443549"/>
            <a:chOff x="0" y="0"/>
            <a:chExt cx="111626" cy="116819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141282" y="4327239"/>
            <a:ext cx="1196660" cy="1196660"/>
            <a:chOff x="0" y="0"/>
            <a:chExt cx="1595547" cy="1595547"/>
          </a:xfrm>
        </p:grpSpPr>
        <p:pic>
          <p:nvPicPr>
            <p:cNvPr name="Picture 61" id="6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62" id="6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146066" y="6238580"/>
            <a:ext cx="1196660" cy="1196660"/>
            <a:chOff x="0" y="0"/>
            <a:chExt cx="1595547" cy="1595547"/>
          </a:xfrm>
        </p:grpSpPr>
        <p:pic>
          <p:nvPicPr>
            <p:cNvPr name="Picture 64" id="64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65" id="6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66" id="66"/>
          <p:cNvSpPr/>
          <p:nvPr/>
        </p:nvSpPr>
        <p:spPr>
          <a:xfrm rot="-3699917">
            <a:off x="13858196" y="542214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rot="-7111070">
            <a:off x="14955451" y="538731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rot="-3699917">
            <a:off x="11587261" y="579860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rot="-7111070">
            <a:off x="12944717" y="580237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rot="-3699917">
            <a:off x="10592045" y="7600601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rot="-7111070">
            <a:off x="11949500" y="7604370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2" id="72"/>
          <p:cNvGrpSpPr/>
          <p:nvPr/>
        </p:nvGrpSpPr>
        <p:grpSpPr>
          <a:xfrm rot="0">
            <a:off x="10609213" y="8049672"/>
            <a:ext cx="423829" cy="443549"/>
            <a:chOff x="0" y="0"/>
            <a:chExt cx="111626" cy="116819"/>
          </a:xfrm>
        </p:grpSpPr>
        <p:sp>
          <p:nvSpPr>
            <p:cNvPr name="Freeform 73" id="7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2436891" y="8011565"/>
            <a:ext cx="423829" cy="443549"/>
            <a:chOff x="0" y="0"/>
            <a:chExt cx="111626" cy="116819"/>
          </a:xfrm>
        </p:grpSpPr>
        <p:sp>
          <p:nvSpPr>
            <p:cNvPr name="Freeform 76" id="7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8" id="7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46094" y="4456053"/>
            <a:ext cx="604570" cy="604570"/>
          </a:xfrm>
          <a:prstGeom prst="rect">
            <a:avLst/>
          </a:prstGeom>
        </p:spPr>
      </p:pic>
      <p:sp>
        <p:nvSpPr>
          <p:cNvPr name="TextBox 79" id="79"/>
          <p:cNvSpPr txBox="true"/>
          <p:nvPr/>
        </p:nvSpPr>
        <p:spPr>
          <a:xfrm rot="0">
            <a:off x="15044918" y="4163158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4636465" y="4536564"/>
            <a:ext cx="423829" cy="443549"/>
            <a:chOff x="0" y="0"/>
            <a:chExt cx="111626" cy="116819"/>
          </a:xfrm>
        </p:grpSpPr>
        <p:sp>
          <p:nvSpPr>
            <p:cNvPr name="Freeform 81" id="8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2231231" y="2548196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244014" y="4322719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102281" y="623406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606253" y="2505527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5067830" y="3928451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887158" y="6128866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6425285" y="3932220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143449" y="4518980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77474" y="4185252"/>
            <a:ext cx="1196660" cy="1196660"/>
            <a:chOff x="0" y="0"/>
            <a:chExt cx="1595547" cy="159554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82258" y="6096593"/>
            <a:ext cx="1196660" cy="1196660"/>
            <a:chOff x="0" y="0"/>
            <a:chExt cx="1595547" cy="1595547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-3699917">
            <a:off x="4023453" y="565661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7111070">
            <a:off x="5380909" y="5660386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-3699917">
            <a:off x="3028237" y="745861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-7111070">
            <a:off x="4385692" y="746238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3045405" y="7907685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873083" y="7869577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53079" y="4438470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51903" y="4145575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23991" y="238170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36773" y="4156225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95040" y="606756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437613" y="3414546"/>
            <a:ext cx="1196660" cy="1196660"/>
            <a:chOff x="0" y="0"/>
            <a:chExt cx="1595547" cy="159554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rot="-3699917">
            <a:off x="11899190" y="4837470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2718519" y="7037884"/>
            <a:ext cx="423829" cy="443549"/>
            <a:chOff x="0" y="0"/>
            <a:chExt cx="111626" cy="116819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 rot="-7111070">
            <a:off x="13256645" y="4841239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3634273" y="5094271"/>
            <a:ext cx="1196660" cy="1196660"/>
            <a:chOff x="0" y="0"/>
            <a:chExt cx="1595547" cy="1595547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7" id="4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389818" y="7014707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408835" y="5094271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 rot="-3699917">
            <a:off x="13258918" y="660423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-7111070">
            <a:off x="14356173" y="656940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-3699917">
            <a:off x="10854814" y="656563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-7111070">
            <a:off x="12212269" y="656940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10871982" y="7014707"/>
            <a:ext cx="423829" cy="44354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0633532" y="513091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677908" y="3231798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830933" y="534680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pic>
        <p:nvPicPr>
          <p:cNvPr name="Picture 64" id="6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9177">
            <a:off x="3386179" y="2661315"/>
            <a:ext cx="1588817" cy="1074683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54146">
            <a:off x="6774476" y="2872160"/>
            <a:ext cx="1588817" cy="1074683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36597">
            <a:off x="2462911" y="4717400"/>
            <a:ext cx="1588817" cy="1074683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 rot="0">
            <a:off x="14862423" y="7071479"/>
            <a:ext cx="423829" cy="443549"/>
            <a:chOff x="0" y="0"/>
            <a:chExt cx="111626" cy="116819"/>
          </a:xfrm>
        </p:grpSpPr>
        <p:sp>
          <p:nvSpPr>
            <p:cNvPr name="Freeform 68" id="6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72053" y="6990968"/>
            <a:ext cx="604570" cy="604570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15281298" y="6778584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pic>
        <p:nvPicPr>
          <p:cNvPr name="Picture 72" id="7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64139" y="5732092"/>
            <a:ext cx="2191544" cy="662942"/>
          </a:xfrm>
          <a:prstGeom prst="rect">
            <a:avLst/>
          </a:prstGeom>
        </p:spPr>
      </p:pic>
      <p:sp>
        <p:nvSpPr>
          <p:cNvPr name="TextBox 73" id="73"/>
          <p:cNvSpPr txBox="true"/>
          <p:nvPr/>
        </p:nvSpPr>
        <p:spPr>
          <a:xfrm rot="0">
            <a:off x="5976776" y="7477306"/>
            <a:ext cx="6151496" cy="97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3"/>
              </a:lnSpc>
            </a:pPr>
            <a:r>
              <a:rPr lang="en-US" sz="2321">
                <a:solidFill>
                  <a:srgbClr val="213D0D"/>
                </a:solidFill>
                <a:latin typeface="Agrandir Black"/>
              </a:rPr>
              <a:t>Replace the original z with b. then make a and c its children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46953" y="3334035"/>
            <a:ext cx="1196660" cy="1196660"/>
            <a:chOff x="0" y="0"/>
            <a:chExt cx="1595547" cy="1595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3699917">
            <a:off x="5308530" y="4756959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127859" y="6957374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-7111070">
            <a:off x="6665985" y="4760728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043613" y="5013760"/>
            <a:ext cx="1196660" cy="1196660"/>
            <a:chOff x="0" y="0"/>
            <a:chExt cx="1595547" cy="159554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99158" y="6934196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18175" y="5013760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rot="-3699917">
            <a:off x="6668258" y="652372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-7111070">
            <a:off x="7765514" y="648889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-3699917">
            <a:off x="4264154" y="648512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7111070">
            <a:off x="5621609" y="648889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4281322" y="6934196"/>
            <a:ext cx="423829" cy="44354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042872" y="5050406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7248" y="315128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40273" y="5266296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271763" y="692510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601668" y="6560791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74722" y="4573809"/>
            <a:ext cx="6744689" cy="105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2"/>
              </a:lnSpc>
            </a:pPr>
            <a:r>
              <a:rPr lang="en-US" sz="2545">
                <a:solidFill>
                  <a:srgbClr val="213D0D"/>
                </a:solidFill>
                <a:latin typeface="Agrandir Black"/>
              </a:rPr>
              <a:t>color a, c, and p black and b the former color of z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" y="1138428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01882" y="1843430"/>
            <a:ext cx="9999614" cy="65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2.) case 2: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-sibling of p is black and has a black child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p be a double black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y be the sibling and z be the sibling's 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parent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-color p black and y to red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-if z is red, we change it to black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-else if z is not the root, we color z double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black and we repeat resolving for z</a:t>
            </a:r>
          </a:p>
          <a:p>
            <a:pPr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596448" y="4541483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3058025" y="596440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877354" y="8164821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4415480" y="596817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4921730" y="6484893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67670" y="6221207"/>
            <a:ext cx="1196660" cy="1196660"/>
            <a:chOff x="0" y="0"/>
            <a:chExt cx="1595547" cy="159554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-3699917">
            <a:off x="2013649" y="769257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7111070">
            <a:off x="3371104" y="769634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030817" y="8141643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36803" y="6404382"/>
            <a:ext cx="604570" cy="60457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8965396" y="4544927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-3699917">
            <a:off x="8426973" y="5967850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246302" y="8168265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-7111070">
            <a:off x="9784429" y="5971619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936618" y="6224651"/>
            <a:ext cx="1196660" cy="1196660"/>
            <a:chOff x="0" y="0"/>
            <a:chExt cx="1595547" cy="1595547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4" id="3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rot="-3699917">
            <a:off x="7382597" y="769601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-7111070">
            <a:off x="8740052" y="7699786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399765" y="8145087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90678" y="6488336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01367" y="5061316"/>
            <a:ext cx="1873277" cy="566666"/>
          </a:xfrm>
          <a:prstGeom prst="rect">
            <a:avLst/>
          </a:prstGeom>
        </p:spPr>
      </p:pic>
      <p:sp>
        <p:nvSpPr>
          <p:cNvPr name="AutoShape 44" id="44"/>
          <p:cNvSpPr/>
          <p:nvPr/>
        </p:nvSpPr>
        <p:spPr>
          <a:xfrm rot="-5400000">
            <a:off x="3745879" y="405792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rot="-5400000">
            <a:off x="9095777" y="405792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4439120" y="4684344"/>
            <a:ext cx="1196660" cy="1196660"/>
            <a:chOff x="0" y="0"/>
            <a:chExt cx="1595547" cy="1595547"/>
          </a:xfrm>
        </p:grpSpPr>
        <p:pic>
          <p:nvPicPr>
            <p:cNvPr name="Picture 47" id="47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8" id="4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rot="-3699917">
            <a:off x="13900697" y="610726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14720025" y="8307682"/>
            <a:ext cx="423829" cy="443549"/>
            <a:chOff x="0" y="0"/>
            <a:chExt cx="111626" cy="116819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3" id="53"/>
          <p:cNvSpPr/>
          <p:nvPr/>
        </p:nvSpPr>
        <p:spPr>
          <a:xfrm rot="-7111070">
            <a:off x="15258152" y="6111037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3410341" y="6364069"/>
            <a:ext cx="1196660" cy="1196660"/>
            <a:chOff x="0" y="0"/>
            <a:chExt cx="1595547" cy="1595547"/>
          </a:xfrm>
        </p:grpSpPr>
        <p:pic>
          <p:nvPicPr>
            <p:cNvPr name="Picture 55" id="5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6" id="5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rot="-3699917">
            <a:off x="12856320" y="7835434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rot="-7111070">
            <a:off x="14213776" y="7839203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12873489" y="8284505"/>
            <a:ext cx="423829" cy="44354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764402" y="6627754"/>
            <a:ext cx="423829" cy="443549"/>
            <a:chOff x="0" y="0"/>
            <a:chExt cx="111626" cy="116819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5" id="65"/>
          <p:cNvSpPr/>
          <p:nvPr/>
        </p:nvSpPr>
        <p:spPr>
          <a:xfrm rot="-5400000">
            <a:off x="14569501" y="419734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20808" y="5139813"/>
            <a:ext cx="2334052" cy="706051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351003" y="600537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719951" y="6008816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792367" y="611148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836743" y="4206739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080407" y="6284001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233059" y="4326303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986493" y="2990538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336392" y="2990538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758553" y="2889204"/>
            <a:ext cx="4374726" cy="105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2"/>
              </a:lnSpc>
            </a:pPr>
            <a:r>
              <a:rPr lang="en-US" sz="2545">
                <a:solidFill>
                  <a:srgbClr val="213D0D"/>
                </a:solidFill>
                <a:latin typeface="Agrandir Black"/>
              </a:rPr>
              <a:t>color p black and y to red</a:t>
            </a:r>
          </a:p>
          <a:p>
            <a:pPr>
              <a:lnSpc>
                <a:spcPts val="4072"/>
              </a:lnSpc>
            </a:pPr>
          </a:p>
        </p:txBody>
      </p:sp>
      <p:sp>
        <p:nvSpPr>
          <p:cNvPr name="TextBox 77" id="77"/>
          <p:cNvSpPr txBox="true"/>
          <p:nvPr/>
        </p:nvSpPr>
        <p:spPr>
          <a:xfrm rot="0">
            <a:off x="16193674" y="6148233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554130" y="6423418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706783" y="4465721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810115" y="3129956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9992295" y="2813554"/>
            <a:ext cx="5151559" cy="54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2"/>
              </a:lnSpc>
            </a:pPr>
            <a:r>
              <a:rPr lang="en-US" sz="2545">
                <a:solidFill>
                  <a:srgbClr val="213D0D"/>
                </a:solidFill>
                <a:latin typeface="Agrandir Black"/>
              </a:rPr>
              <a:t>if z is red, we change it to black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887269" y="4053345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5348845" y="5476269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168174" y="7676684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7111070">
            <a:off x="6706301" y="5480038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217994" y="5987624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58490" y="5733070"/>
            <a:ext cx="1196660" cy="1196660"/>
            <a:chOff x="0" y="0"/>
            <a:chExt cx="1595547" cy="159554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-3699917">
            <a:off x="4304469" y="720443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7111070">
            <a:off x="5661924" y="720820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321637" y="7653506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27623" y="5916244"/>
            <a:ext cx="604570" cy="60457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641823" y="5517234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733872" y="4052865"/>
            <a:ext cx="1196660" cy="1196660"/>
            <a:chOff x="0" y="0"/>
            <a:chExt cx="1595547" cy="1595547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8" id="2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rot="-3699917">
            <a:off x="12195449" y="5476269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014777" y="7676684"/>
            <a:ext cx="423829" cy="44354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-7111070">
            <a:off x="13552904" y="5480038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11705094" y="5733070"/>
            <a:ext cx="1196660" cy="1196660"/>
            <a:chOff x="0" y="0"/>
            <a:chExt cx="1595547" cy="159554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-3699917">
            <a:off x="11151073" y="720443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-7111070">
            <a:off x="12508528" y="720820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1168241" y="7653506"/>
            <a:ext cx="423829" cy="44354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4488426" y="5517234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059154" y="5996755"/>
            <a:ext cx="423829" cy="443549"/>
            <a:chOff x="0" y="0"/>
            <a:chExt cx="111626" cy="11681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58458" y="4767229"/>
            <a:ext cx="2191544" cy="662942"/>
          </a:xfrm>
          <a:prstGeom prst="rect">
            <a:avLst/>
          </a:prstGeom>
        </p:spPr>
      </p:pic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2620092" y="3939566"/>
            <a:ext cx="1424219" cy="1424219"/>
            <a:chOff x="0" y="0"/>
            <a:chExt cx="6355080" cy="635508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4083187" y="5623350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154421" y="368372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48396" y="5801515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839154" y="4030291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AutoShape 53" id="53"/>
          <p:cNvSpPr/>
          <p:nvPr/>
        </p:nvSpPr>
        <p:spPr>
          <a:xfrm rot="-5400000">
            <a:off x="6017649" y="356634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4" id="54"/>
          <p:cNvSpPr txBox="true"/>
          <p:nvPr/>
        </p:nvSpPr>
        <p:spPr>
          <a:xfrm rot="0">
            <a:off x="6258264" y="2498957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55" id="55"/>
          <p:cNvSpPr/>
          <p:nvPr/>
        </p:nvSpPr>
        <p:spPr>
          <a:xfrm rot="-5400000">
            <a:off x="12864253" y="356634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13104867" y="2498957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525977" y="2473575"/>
            <a:ext cx="4898555" cy="259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2"/>
              </a:lnSpc>
            </a:pPr>
            <a:r>
              <a:rPr lang="en-US" sz="2545">
                <a:solidFill>
                  <a:srgbClr val="213D0D"/>
                </a:solidFill>
                <a:latin typeface="Agrandir Black"/>
              </a:rPr>
              <a:t>color p black and y to red</a:t>
            </a:r>
          </a:p>
          <a:p>
            <a:pPr>
              <a:lnSpc>
                <a:spcPts val="4072"/>
              </a:lnSpc>
            </a:pPr>
          </a:p>
          <a:p>
            <a:pPr>
              <a:lnSpc>
                <a:spcPts val="4072"/>
              </a:lnSpc>
            </a:pPr>
            <a:r>
              <a:rPr lang="en-US" sz="2545">
                <a:solidFill>
                  <a:srgbClr val="213D0D"/>
                </a:solidFill>
                <a:latin typeface="Agrandir Black"/>
              </a:rPr>
              <a:t>if z is not the root, we color z double black</a:t>
            </a:r>
          </a:p>
          <a:p>
            <a:pPr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100" y="1138428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73" r="0" b="1073"/>
          <a:stretch>
            <a:fillRect/>
          </a:stretch>
        </p:blipFill>
        <p:spPr>
          <a:xfrm flipH="false" flipV="false" rot="0">
            <a:off x="-2421029" y="0"/>
            <a:ext cx="8876097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99604" y="4114800"/>
            <a:ext cx="6901486" cy="68238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01882" y="1843430"/>
            <a:ext cx="10329933" cy="587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2.) case 3: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-sibling of p is red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p be a double black node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-let y be the sibling and z be the sibling's parent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-rotate around y and z. y becomes the parent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of z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-color y black and z red, then keep resolving</a:t>
            </a:r>
          </a:p>
          <a:p>
            <a:pPr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         for p</a:t>
            </a:r>
          </a:p>
          <a:p>
            <a:pPr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31096" y="4121533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699917">
            <a:off x="8192673" y="554445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7111070">
            <a:off x="9550128" y="554822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927756" y="5801257"/>
            <a:ext cx="1196660" cy="1196660"/>
            <a:chOff x="0" y="0"/>
            <a:chExt cx="1595547" cy="159554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02318" y="5801257"/>
            <a:ext cx="1196660" cy="1196660"/>
            <a:chOff x="0" y="0"/>
            <a:chExt cx="1595547" cy="159554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-3699917">
            <a:off x="9552401" y="731122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7111070">
            <a:off x="10649656" y="727639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3699917">
            <a:off x="7148297" y="7272623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7111070">
            <a:off x="8505752" y="727639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AutoShape 20" id="20"/>
          <p:cNvSpPr/>
          <p:nvPr/>
        </p:nvSpPr>
        <p:spPr>
          <a:xfrm rot="-5400000">
            <a:off x="8861477" y="363416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150044" y="7370016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17930" y="7370016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54149" y="7370016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45041" y="7370016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5750" y="2438589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13976" y="5687477"/>
            <a:ext cx="1424219" cy="1424219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801588" y="567743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8196" y="560826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71391" y="3902909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092439" y="5029577"/>
            <a:ext cx="1196660" cy="1196660"/>
            <a:chOff x="0" y="0"/>
            <a:chExt cx="1595547" cy="1595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3111324">
            <a:off x="5547841" y="8042540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7369013">
            <a:off x="4617679" y="4741204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172393" y="6746877"/>
            <a:ext cx="1196660" cy="1196660"/>
            <a:chOff x="0" y="0"/>
            <a:chExt cx="1595547" cy="159554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95779" y="3276217"/>
            <a:ext cx="1196660" cy="1196660"/>
            <a:chOff x="0" y="0"/>
            <a:chExt cx="1595547" cy="159554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AutoShape 16" id="16"/>
          <p:cNvSpPr/>
          <p:nvPr/>
        </p:nvSpPr>
        <p:spPr>
          <a:xfrm rot="-5400000">
            <a:off x="4187999" y="2954378"/>
            <a:ext cx="60557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549589" y="8139933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9345" y="8098795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82504" y="2071198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20" id="20"/>
          <p:cNvSpPr/>
          <p:nvPr/>
        </p:nvSpPr>
        <p:spPr>
          <a:xfrm rot="-7369013">
            <a:off x="5814339" y="6396202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-7369013">
            <a:off x="7034585" y="8054150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058614" y="6633097"/>
            <a:ext cx="1424219" cy="1424219"/>
            <a:chOff x="0" y="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590515" y="5046792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11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-3111324">
            <a:off x="13045917" y="8059755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-7369013">
            <a:off x="12115755" y="4758419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1393855" y="3293432"/>
            <a:ext cx="1196660" cy="1196660"/>
            <a:chOff x="0" y="0"/>
            <a:chExt cx="1595547" cy="1595547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7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rot="-5400000">
            <a:off x="11686075" y="2971592"/>
            <a:ext cx="60557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3047665" y="8157148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07421" y="8116010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80580" y="2088413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36" id="36"/>
          <p:cNvSpPr/>
          <p:nvPr/>
        </p:nvSpPr>
        <p:spPr>
          <a:xfrm rot="-7369013">
            <a:off x="13312415" y="6413417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-7369013">
            <a:off x="14532661" y="8071365"/>
            <a:ext cx="94952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3556690" y="6654586"/>
            <a:ext cx="1424219" cy="1424219"/>
            <a:chOff x="0" y="0"/>
            <a:chExt cx="6355080" cy="6355080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670469" y="6768365"/>
            <a:ext cx="1196660" cy="1196660"/>
            <a:chOff x="0" y="0"/>
            <a:chExt cx="1595547" cy="1595547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2" id="4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2369" y="5143500"/>
            <a:ext cx="2191544" cy="662942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6289099" y="4810954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966400" y="4989488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67129" y="6606971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82833" y="670074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115061" y="315239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24635" y="3141625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AutoShape 50" id="50"/>
          <p:cNvSpPr/>
          <p:nvPr/>
        </p:nvSpPr>
        <p:spPr>
          <a:xfrm rot="-3699917">
            <a:off x="3427830" y="4673338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3429578" y="4844202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52" id="52"/>
          <p:cNvSpPr/>
          <p:nvPr/>
        </p:nvSpPr>
        <p:spPr>
          <a:xfrm rot="-3699917">
            <a:off x="10843699" y="4704666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3" id="53"/>
          <p:cNvSpPr txBox="true"/>
          <p:nvPr/>
        </p:nvSpPr>
        <p:spPr>
          <a:xfrm rot="0">
            <a:off x="10845447" y="4875531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54" id="54"/>
          <p:cNvSpPr/>
          <p:nvPr/>
        </p:nvSpPr>
        <p:spPr>
          <a:xfrm rot="-3699917">
            <a:off x="4508091" y="640082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4509839" y="6571692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  <p:sp>
        <p:nvSpPr>
          <p:cNvPr name="AutoShape 56" id="56"/>
          <p:cNvSpPr/>
          <p:nvPr/>
        </p:nvSpPr>
        <p:spPr>
          <a:xfrm rot="-3699917">
            <a:off x="12006167" y="6400827"/>
            <a:ext cx="93589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7" id="57"/>
          <p:cNvSpPr txBox="true"/>
          <p:nvPr/>
        </p:nvSpPr>
        <p:spPr>
          <a:xfrm rot="0">
            <a:off x="12007914" y="6571692"/>
            <a:ext cx="4546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....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53367" y="6898470"/>
            <a:ext cx="887097" cy="887097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4877067" y="8303601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617892">
            <a:off x="4261209" y="7803759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2865160" y="8313040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241324">
            <a:off x="2800643" y="7808479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2" id="52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470690" y="4012369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083711" y="5439096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952926" y="6949806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483415" y="3600751"/>
            <a:ext cx="17636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Delete 5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53367" y="6898470"/>
            <a:ext cx="887097" cy="887097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4877067" y="8303601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617892">
            <a:off x="4261209" y="7803759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2865160" y="8313040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241324">
            <a:off x="2800643" y="7808479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2" id="52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470690" y="4012369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083711" y="5439096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952926" y="6949806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pic>
        <p:nvPicPr>
          <p:cNvPr name="Picture 72" id="7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05481" y="6929468"/>
            <a:ext cx="716301" cy="805655"/>
          </a:xfrm>
          <a:prstGeom prst="rect">
            <a:avLst/>
          </a:prstGeom>
        </p:spPr>
      </p:pic>
      <p:sp>
        <p:nvSpPr>
          <p:cNvPr name="TextBox 73" id="73"/>
          <p:cNvSpPr txBox="true"/>
          <p:nvPr/>
        </p:nvSpPr>
        <p:spPr>
          <a:xfrm rot="0">
            <a:off x="3769537" y="2852797"/>
            <a:ext cx="173593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838625" y="6437824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215826" y="4657023"/>
            <a:ext cx="212124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1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3897561" y="6907153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70690" y="4012369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083711" y="5439096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497256" y="3600751"/>
            <a:ext cx="173593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5</a:t>
            </a:r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3897561" y="6907153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70690" y="4012369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083711" y="5439096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398464" y="3079725"/>
            <a:ext cx="203269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Delete 10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3897561" y="6907153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4" id="5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6470690" y="4012369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23283" y="3925716"/>
            <a:ext cx="716301" cy="805655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493927">
            <a:off x="4237244" y="4131170"/>
            <a:ext cx="2099567" cy="593128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083711" y="5439096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pic>
        <p:nvPicPr>
          <p:cNvPr name="Picture 68" id="6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96072">
            <a:off x="5761935" y="5395545"/>
            <a:ext cx="1512613" cy="427313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5872918" y="3023037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080546" y="4876719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215826" y="4657023"/>
            <a:ext cx="212124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2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094413" y="7120244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6648" y="5363318"/>
            <a:ext cx="887097" cy="887097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7245689">
            <a:off x="3786615" y="6333618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3772979">
            <a:off x="5232248" y="6444505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3897561" y="6907153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923646" y="5439096"/>
            <a:ext cx="5331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31753" y="5404039"/>
            <a:ext cx="716301" cy="805655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5730026" y="3298482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080546" y="4876719"/>
            <a:ext cx="900729" cy="81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1"/>
              </a:lnSpc>
            </a:pPr>
            <a:r>
              <a:rPr lang="en-US" sz="4586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4965648" y="5509191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75278" y="5428680"/>
            <a:ext cx="604570" cy="60457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4421782" y="534295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212254" y="4657023"/>
            <a:ext cx="2128391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1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4965648" y="5509191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75278" y="5428680"/>
            <a:ext cx="604570" cy="60457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4421782" y="534295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649410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316710" y="373497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123747" y="634128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988624" y="6492012"/>
            <a:ext cx="4661491" cy="140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000000"/>
                </a:solidFill>
                <a:latin typeface="Canva Sans"/>
              </a:rPr>
              <a:t>let y be the sibling, x be the sibling's child, and </a:t>
            </a:r>
            <a:r>
              <a:rPr lang="en-US" sz="2666">
                <a:solidFill>
                  <a:srgbClr val="000000"/>
                </a:solidFill>
                <a:latin typeface="Canva Sans"/>
              </a:rPr>
              <a:t>z be the sibling's parent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4965648" y="5509191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75278" y="5428680"/>
            <a:ext cx="604570" cy="60457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4421782" y="534295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649410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316710" y="373497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123747" y="634128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x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972297" y="6704293"/>
            <a:ext cx="4658458" cy="58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0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Canva Sans"/>
              </a:rPr>
              <a:t>relabel x, y, z to a, b, 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4965648" y="5509191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649410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16710" y="373497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123747" y="634128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75278" y="5428680"/>
            <a:ext cx="604570" cy="604570"/>
          </a:xfrm>
          <a:prstGeom prst="rect">
            <a:avLst/>
          </a:prstGeom>
        </p:spPr>
      </p:pic>
      <p:sp>
        <p:nvSpPr>
          <p:cNvPr name="TextBox 63" id="63"/>
          <p:cNvSpPr txBox="true"/>
          <p:nvPr/>
        </p:nvSpPr>
        <p:spPr>
          <a:xfrm rot="0">
            <a:off x="4421782" y="534295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4180328">
            <a:off x="8013675" y="6384230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6954915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6456836">
            <a:off x="6683841" y="6384230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4965648" y="5509191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8368" y="6857803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671227" y="8261639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3460444">
            <a:off x="9011100" y="77624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659320" y="8271078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084200">
            <a:off x="7580303" y="77671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30755" y="4012369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2267" y="5388382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562760" y="6935909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649410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16710" y="373497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123747" y="634128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75278" y="5428680"/>
            <a:ext cx="604570" cy="604570"/>
          </a:xfrm>
          <a:prstGeom prst="rect">
            <a:avLst/>
          </a:prstGeom>
        </p:spPr>
      </p:pic>
      <p:sp>
        <p:nvSpPr>
          <p:cNvPr name="TextBox 63" id="63"/>
          <p:cNvSpPr txBox="true"/>
          <p:nvPr/>
        </p:nvSpPr>
        <p:spPr>
          <a:xfrm rot="0">
            <a:off x="4421782" y="534295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963142" y="6426045"/>
            <a:ext cx="4944148" cy="87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6"/>
              </a:lnSpc>
              <a:spcBef>
                <a:spcPct val="0"/>
              </a:spcBef>
            </a:pPr>
            <a:r>
              <a:rPr lang="en-US" sz="2454">
                <a:solidFill>
                  <a:srgbClr val="000000"/>
                </a:solidFill>
                <a:latin typeface="Canva Sans"/>
              </a:rPr>
              <a:t>Replace the original z with b. then make a and c its children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869724" y="6928439"/>
            <a:ext cx="423829" cy="44354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3460444">
            <a:off x="8209597" y="64292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6857818" y="6937878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84200">
            <a:off x="6778800" y="64339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89382" y="5388382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024435" y="361670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93338" y="478867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322244" y="488027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14811" y="662638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8" id="58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2" id="62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03087" y="6858590"/>
            <a:ext cx="604570" cy="60457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869724" y="6928439"/>
            <a:ext cx="423829" cy="44354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3460444">
            <a:off x="8209597" y="64292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6857818" y="6937878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84200">
            <a:off x="6778800" y="64339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89382" y="5388382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024435" y="361670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93338" y="478867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322244" y="488027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14811" y="662638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8" id="58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2" id="62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03087" y="6858590"/>
            <a:ext cx="604570" cy="60457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3269871" y="7472685"/>
            <a:ext cx="4944148" cy="87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6"/>
              </a:lnSpc>
              <a:spcBef>
                <a:spcPct val="0"/>
              </a:spcBef>
            </a:pPr>
            <a:r>
              <a:rPr lang="en-US" sz="2454">
                <a:solidFill>
                  <a:srgbClr val="000000"/>
                </a:solidFill>
                <a:latin typeface="Canva Sans"/>
              </a:rPr>
              <a:t>color a, c and p black, and color b the former color of z</a:t>
            </a:r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869724" y="6928439"/>
            <a:ext cx="423829" cy="44354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3460444">
            <a:off x="8209597" y="64292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6857818" y="6937878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84200">
            <a:off x="6778800" y="64339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89382" y="5388382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07840" y="3079725"/>
            <a:ext cx="201394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10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024435" y="361670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93338" y="478867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322244" y="488027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14811" y="662638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8" id="58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2" id="62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5967" y="5299643"/>
            <a:ext cx="887097" cy="88709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869724" y="6928439"/>
            <a:ext cx="423829" cy="44354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3460444">
            <a:off x="8209597" y="6429245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6857818" y="6937878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084200">
            <a:off x="6778800" y="6433965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89382" y="5388382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21607" y="3079725"/>
            <a:ext cx="198640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Delete 31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4" id="54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8" id="58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71366" y="5373551"/>
            <a:ext cx="716301" cy="805655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2212254" y="4657023"/>
            <a:ext cx="2128391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2</a:t>
            </a:r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34257" y="3079725"/>
            <a:ext cx="19611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31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37990" y="5297065"/>
            <a:ext cx="604570" cy="60457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8421631" y="522687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288538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024435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709992" y="7723821"/>
            <a:ext cx="8038814" cy="492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4">
                <a:solidFill>
                  <a:srgbClr val="000000"/>
                </a:solidFill>
                <a:latin typeface="Canva Sans"/>
              </a:rPr>
              <a:t>let y be the sibling and z be the sibling's parent</a:t>
            </a:r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34257" y="3079725"/>
            <a:ext cx="19611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31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37990" y="5297065"/>
            <a:ext cx="604570" cy="60457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8421631" y="522687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288538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024435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336693" y="7763649"/>
            <a:ext cx="5715339" cy="65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color p black and y to red</a:t>
            </a:r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34257" y="3079725"/>
            <a:ext cx="19611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31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8421631" y="522687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288538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024435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34257" y="3079725"/>
            <a:ext cx="19611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31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8421631" y="522687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288538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024435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417077" y="7763300"/>
            <a:ext cx="5778501" cy="53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7">
                <a:solidFill>
                  <a:srgbClr val="000000"/>
                </a:solidFill>
                <a:latin typeface="Canva Sans"/>
              </a:rPr>
              <a:t>if z is red, we change it to black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6749" y="7088942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289395">
            <a:off x="2068634" y="7669386"/>
            <a:ext cx="821884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34257" y="3079725"/>
            <a:ext cx="196110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31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8421631" y="522687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288538" y="529185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024435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53543" y="3079725"/>
            <a:ext cx="172253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Delete 7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4363856" y="494347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67905" y="3079725"/>
            <a:ext cx="16938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7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4014" y="5332831"/>
            <a:ext cx="887097" cy="887097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48894" y="5448074"/>
            <a:ext cx="2129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005364" y="6929661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460444">
            <a:off x="5345237" y="6430468"/>
            <a:ext cx="11364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93457" y="6939100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7084200">
            <a:off x="3914440" y="6435188"/>
            <a:ext cx="109899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19412" y="5373551"/>
            <a:ext cx="716301" cy="805655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4363856" y="4943475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67905" y="3079725"/>
            <a:ext cx="16938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7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4965648" y="5377575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3693" y="3941926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2492711">
            <a:off x="5004741" y="4855346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7972441">
            <a:off x="6981446" y="4823509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831562" y="5377575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79992" y="4012369"/>
            <a:ext cx="51449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03226" y="3079725"/>
            <a:ext cx="202317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Delete 29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4965648" y="5377575"/>
            <a:ext cx="423829" cy="443549"/>
            <a:chOff x="0" y="0"/>
            <a:chExt cx="111626" cy="11681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71248" y="3982647"/>
            <a:ext cx="716301" cy="805655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2532457" y="5291850"/>
            <a:ext cx="2128391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3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501113" y="3959286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10742" y="3878776"/>
            <a:ext cx="604570" cy="60457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6045556" y="375888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03419" y="361670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92943" y="237931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96063" y="5270118"/>
            <a:ext cx="8096880" cy="51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2"/>
              </a:lnSpc>
              <a:spcBef>
                <a:spcPct val="0"/>
              </a:spcBef>
            </a:pPr>
            <a:r>
              <a:rPr lang="en-US" sz="2837">
                <a:solidFill>
                  <a:srgbClr val="000000"/>
                </a:solidFill>
                <a:latin typeface="Canva Sans"/>
              </a:rPr>
              <a:t>let y be the sibling and z be the sibling's parent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350" y="3925716"/>
            <a:ext cx="887097" cy="887097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2477431">
            <a:off x="12322619" y="4824841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1341" y="5347108"/>
            <a:ext cx="887097" cy="887097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7501936">
            <a:off x="10461335" y="4950024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299138" y="7054760"/>
            <a:ext cx="423829" cy="443549"/>
            <a:chOff x="0" y="0"/>
            <a:chExt cx="111626" cy="11681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7011774">
            <a:off x="12122690" y="6403659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506676" y="7063368"/>
            <a:ext cx="423829" cy="443549"/>
            <a:chOff x="0" y="0"/>
            <a:chExt cx="111626" cy="1168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3712764">
            <a:off x="13656988" y="6407963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1506" y="5296395"/>
            <a:ext cx="887097" cy="887097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9579303" y="7004047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7011774">
            <a:off x="9402855" y="635294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1786841" y="7012655"/>
            <a:ext cx="423829" cy="44354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3712764">
            <a:off x="10937153" y="635724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064053" y="2636176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88445" y="4012369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95853" y="5393991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42762" y="5388382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501113" y="3959286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10742" y="3878776"/>
            <a:ext cx="604570" cy="60457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6045556" y="3758889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03419" y="361670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92943" y="2379318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56201" y="5381308"/>
            <a:ext cx="8178711" cy="46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000000"/>
                </a:solidFill>
                <a:latin typeface="Canva Sans"/>
              </a:rPr>
              <a:t>rotate around y and z. y becomes the parent of z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16916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3789" y="236170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16916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3789" y="236170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704555" y="7902575"/>
            <a:ext cx="8049687" cy="46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Canva Sans"/>
              </a:rPr>
              <a:t>color y black and z red, then keep resolving for p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16916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3789" y="236170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6749" y="7088942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289395">
            <a:off x="2068634" y="7669386"/>
            <a:ext cx="821884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16916" y="3593440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3789" y="2361701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28688" y="6195204"/>
            <a:ext cx="2128391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Instance 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case 2</a:t>
            </a: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36455" y="367974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41567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709992" y="7902575"/>
            <a:ext cx="8038814" cy="492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4">
                <a:solidFill>
                  <a:srgbClr val="000000"/>
                </a:solidFill>
                <a:latin typeface="Canva Sans"/>
              </a:rPr>
              <a:t>let y be the sibling and z be the sibling's parent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94487" y="5480364"/>
            <a:ext cx="604570" cy="60457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36455" y="367974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41567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36693" y="7763649"/>
            <a:ext cx="5715339" cy="65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color p black and y to red</a:t>
            </a:r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0817" y="367974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49410" y="544006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0817" y="367974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49410" y="544006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17077" y="7763300"/>
            <a:ext cx="5778501" cy="53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7">
                <a:solidFill>
                  <a:srgbClr val="000000"/>
                </a:solidFill>
                <a:latin typeface="Canva Sans"/>
              </a:rPr>
              <a:t>if z is red, we change it to black</a:t>
            </a:r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727020"/>
            <a:ext cx="16687800" cy="80101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385" t="8084" r="4385" b="38404"/>
          <a:stretch>
            <a:fillRect/>
          </a:stretch>
        </p:blipFill>
        <p:spPr>
          <a:xfrm flipH="false" flipV="false" rot="0">
            <a:off x="-183935" y="8756588"/>
            <a:ext cx="18471935" cy="15304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37502" y="185557"/>
            <a:ext cx="11272467" cy="12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8804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804">
                <a:solidFill>
                  <a:srgbClr val="000000"/>
                </a:solidFill>
                <a:latin typeface="Agrandir Black"/>
              </a:rPr>
              <a:t>B</a:t>
            </a:r>
            <a:r>
              <a:rPr lang="en-US" sz="8804">
                <a:solidFill>
                  <a:srgbClr val="34571A"/>
                </a:solidFill>
                <a:latin typeface="Agrandir Black"/>
              </a:rPr>
              <a:t>T - DELETION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9345" y="2535210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633512" y="3441292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41913">
            <a:off x="9662841" y="3433187"/>
            <a:ext cx="248866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9373" y="3844614"/>
            <a:ext cx="887097" cy="88709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907171" y="5552267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7011774">
            <a:off x="10730723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114708" y="5560874"/>
            <a:ext cx="423829" cy="443549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3712764">
            <a:off x="12265020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81601" y="5552267"/>
            <a:ext cx="887097" cy="88709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6729399" y="7259919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7011774">
            <a:off x="6552951" y="6608817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936936" y="7268527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3712764">
            <a:off x="8087248" y="6613121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139238" y="4943792"/>
            <a:ext cx="952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043738" y="2636176"/>
            <a:ext cx="53890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46045" y="5681489"/>
            <a:ext cx="55840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0794" y="3885888"/>
            <a:ext cx="51137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7142" y="3079725"/>
            <a:ext cx="19953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Delete 29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29301" y="5404983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0817" y="3679744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37060" y="3844614"/>
            <a:ext cx="887097" cy="887097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5484858" y="5552267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7011774">
            <a:off x="5308410" y="4901165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3712764">
            <a:off x="6842707" y="4905469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6531567" y="3973837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49410" y="5440066"/>
            <a:ext cx="4555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</a:t>
            </a:r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670" r="0" b="3670"/>
          <a:stretch>
            <a:fillRect/>
          </a:stretch>
        </p:blipFill>
        <p:spPr>
          <a:xfrm flipH="false" flipV="false" rot="0">
            <a:off x="0" y="4870037"/>
            <a:ext cx="17516475" cy="54169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23991" y="4602628"/>
            <a:ext cx="6964009" cy="56843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49969" y="2057400"/>
            <a:ext cx="649109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706509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824638" y="2621422"/>
            <a:ext cx="613105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738">
            <a:off x="13080439" y="-3243751"/>
            <a:ext cx="6660539" cy="72792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22931">
            <a:off x="-3523862" y="7489061"/>
            <a:ext cx="8430468" cy="66073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726396">
            <a:off x="227921" y="-2254539"/>
            <a:ext cx="3615497" cy="573061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5400000">
            <a:off x="4703958" y="-2600926"/>
            <a:ext cx="8880083" cy="15525914"/>
            <a:chOff x="0" y="0"/>
            <a:chExt cx="1149350" cy="11493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856023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6023">
                  <a:moveTo>
                    <a:pt x="1856023" y="35857"/>
                  </a:moveTo>
                  <a:lnTo>
                    <a:pt x="1856023" y="0"/>
                  </a:lnTo>
                  <a:lnTo>
                    <a:pt x="10254" y="0"/>
                  </a:lnTo>
                  <a:lnTo>
                    <a:pt x="10254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09" y="3245066"/>
                  </a:lnTo>
                  <a:lnTo>
                    <a:pt x="20509" y="2617567"/>
                  </a:lnTo>
                  <a:lnTo>
                    <a:pt x="369154" y="2617567"/>
                  </a:lnTo>
                  <a:lnTo>
                    <a:pt x="369154" y="3245066"/>
                  </a:lnTo>
                  <a:lnTo>
                    <a:pt x="389662" y="3245066"/>
                  </a:lnTo>
                  <a:lnTo>
                    <a:pt x="389662" y="2617567"/>
                  </a:lnTo>
                  <a:lnTo>
                    <a:pt x="738308" y="2617567"/>
                  </a:lnTo>
                  <a:lnTo>
                    <a:pt x="738308" y="3245066"/>
                  </a:lnTo>
                  <a:lnTo>
                    <a:pt x="758816" y="3245066"/>
                  </a:lnTo>
                  <a:lnTo>
                    <a:pt x="758816" y="2617567"/>
                  </a:lnTo>
                  <a:lnTo>
                    <a:pt x="1107461" y="2617567"/>
                  </a:lnTo>
                  <a:lnTo>
                    <a:pt x="1107461" y="3245066"/>
                  </a:lnTo>
                  <a:lnTo>
                    <a:pt x="1127970" y="3245066"/>
                  </a:lnTo>
                  <a:lnTo>
                    <a:pt x="1127970" y="2617567"/>
                  </a:lnTo>
                  <a:lnTo>
                    <a:pt x="1476615" y="2617567"/>
                  </a:lnTo>
                  <a:lnTo>
                    <a:pt x="1476615" y="3245066"/>
                  </a:lnTo>
                  <a:lnTo>
                    <a:pt x="1497124" y="3245066"/>
                  </a:lnTo>
                  <a:lnTo>
                    <a:pt x="1497124" y="2617567"/>
                  </a:lnTo>
                  <a:lnTo>
                    <a:pt x="1856023" y="2617567"/>
                  </a:lnTo>
                  <a:lnTo>
                    <a:pt x="1856023" y="2581710"/>
                  </a:lnTo>
                  <a:lnTo>
                    <a:pt x="1497124" y="2581710"/>
                  </a:lnTo>
                  <a:lnTo>
                    <a:pt x="1497124" y="1972140"/>
                  </a:lnTo>
                  <a:lnTo>
                    <a:pt x="1856023" y="1972140"/>
                  </a:lnTo>
                  <a:lnTo>
                    <a:pt x="1856023" y="1936282"/>
                  </a:lnTo>
                  <a:lnTo>
                    <a:pt x="1497124" y="1936282"/>
                  </a:lnTo>
                  <a:lnTo>
                    <a:pt x="1497124" y="1326712"/>
                  </a:lnTo>
                  <a:lnTo>
                    <a:pt x="1856023" y="1326712"/>
                  </a:lnTo>
                  <a:lnTo>
                    <a:pt x="1856023" y="1290855"/>
                  </a:lnTo>
                  <a:lnTo>
                    <a:pt x="1497124" y="1290855"/>
                  </a:lnTo>
                  <a:lnTo>
                    <a:pt x="1497124" y="681285"/>
                  </a:lnTo>
                  <a:lnTo>
                    <a:pt x="1856023" y="681285"/>
                  </a:lnTo>
                  <a:lnTo>
                    <a:pt x="1856023" y="645427"/>
                  </a:lnTo>
                  <a:lnTo>
                    <a:pt x="1497124" y="645427"/>
                  </a:lnTo>
                  <a:lnTo>
                    <a:pt x="1497124" y="35857"/>
                  </a:lnTo>
                  <a:lnTo>
                    <a:pt x="1856023" y="35857"/>
                  </a:lnTo>
                  <a:close/>
                  <a:moveTo>
                    <a:pt x="389662" y="645427"/>
                  </a:moveTo>
                  <a:lnTo>
                    <a:pt x="389662" y="35857"/>
                  </a:lnTo>
                  <a:lnTo>
                    <a:pt x="738308" y="35857"/>
                  </a:lnTo>
                  <a:lnTo>
                    <a:pt x="738308" y="645427"/>
                  </a:lnTo>
                  <a:lnTo>
                    <a:pt x="389662" y="645427"/>
                  </a:lnTo>
                  <a:close/>
                  <a:moveTo>
                    <a:pt x="738308" y="681285"/>
                  </a:moveTo>
                  <a:lnTo>
                    <a:pt x="738308" y="1290855"/>
                  </a:lnTo>
                  <a:lnTo>
                    <a:pt x="389662" y="1290855"/>
                  </a:lnTo>
                  <a:lnTo>
                    <a:pt x="389662" y="681285"/>
                  </a:lnTo>
                  <a:lnTo>
                    <a:pt x="738308" y="681285"/>
                  </a:lnTo>
                  <a:close/>
                  <a:moveTo>
                    <a:pt x="369154" y="645427"/>
                  </a:moveTo>
                  <a:lnTo>
                    <a:pt x="20509" y="645427"/>
                  </a:lnTo>
                  <a:lnTo>
                    <a:pt x="20509" y="35857"/>
                  </a:lnTo>
                  <a:lnTo>
                    <a:pt x="369154" y="35857"/>
                  </a:lnTo>
                  <a:lnTo>
                    <a:pt x="369154" y="645427"/>
                  </a:lnTo>
                  <a:close/>
                  <a:moveTo>
                    <a:pt x="369154" y="681285"/>
                  </a:moveTo>
                  <a:lnTo>
                    <a:pt x="369154" y="1290855"/>
                  </a:lnTo>
                  <a:lnTo>
                    <a:pt x="20509" y="1290855"/>
                  </a:lnTo>
                  <a:lnTo>
                    <a:pt x="20509" y="681285"/>
                  </a:lnTo>
                  <a:lnTo>
                    <a:pt x="369154" y="681285"/>
                  </a:lnTo>
                  <a:close/>
                  <a:moveTo>
                    <a:pt x="369154" y="1326712"/>
                  </a:moveTo>
                  <a:lnTo>
                    <a:pt x="369154" y="1936282"/>
                  </a:lnTo>
                  <a:lnTo>
                    <a:pt x="20509" y="1936282"/>
                  </a:lnTo>
                  <a:lnTo>
                    <a:pt x="20509" y="1326712"/>
                  </a:lnTo>
                  <a:lnTo>
                    <a:pt x="369154" y="1326712"/>
                  </a:lnTo>
                  <a:close/>
                  <a:moveTo>
                    <a:pt x="389662" y="1326712"/>
                  </a:moveTo>
                  <a:lnTo>
                    <a:pt x="738308" y="1326712"/>
                  </a:lnTo>
                  <a:lnTo>
                    <a:pt x="738308" y="1936282"/>
                  </a:lnTo>
                  <a:lnTo>
                    <a:pt x="389662" y="1936282"/>
                  </a:lnTo>
                  <a:lnTo>
                    <a:pt x="389662" y="1326712"/>
                  </a:lnTo>
                  <a:close/>
                  <a:moveTo>
                    <a:pt x="758816" y="1326712"/>
                  </a:moveTo>
                  <a:lnTo>
                    <a:pt x="1107461" y="1326712"/>
                  </a:lnTo>
                  <a:lnTo>
                    <a:pt x="1107461" y="1936282"/>
                  </a:lnTo>
                  <a:lnTo>
                    <a:pt x="758816" y="1936282"/>
                  </a:lnTo>
                  <a:lnTo>
                    <a:pt x="758816" y="1326712"/>
                  </a:lnTo>
                  <a:close/>
                  <a:moveTo>
                    <a:pt x="758816" y="1290855"/>
                  </a:moveTo>
                  <a:lnTo>
                    <a:pt x="758816" y="681285"/>
                  </a:lnTo>
                  <a:lnTo>
                    <a:pt x="1107461" y="681285"/>
                  </a:lnTo>
                  <a:lnTo>
                    <a:pt x="1107461" y="1290855"/>
                  </a:lnTo>
                  <a:lnTo>
                    <a:pt x="758816" y="1290855"/>
                  </a:lnTo>
                  <a:close/>
                  <a:moveTo>
                    <a:pt x="758816" y="645427"/>
                  </a:moveTo>
                  <a:lnTo>
                    <a:pt x="758816" y="35857"/>
                  </a:lnTo>
                  <a:lnTo>
                    <a:pt x="1107461" y="35857"/>
                  </a:lnTo>
                  <a:lnTo>
                    <a:pt x="1107461" y="645427"/>
                  </a:lnTo>
                  <a:lnTo>
                    <a:pt x="758816" y="645427"/>
                  </a:lnTo>
                  <a:close/>
                  <a:moveTo>
                    <a:pt x="20509" y="2581710"/>
                  </a:moveTo>
                  <a:lnTo>
                    <a:pt x="20509" y="1972140"/>
                  </a:lnTo>
                  <a:lnTo>
                    <a:pt x="369154" y="1972140"/>
                  </a:lnTo>
                  <a:lnTo>
                    <a:pt x="369154" y="2581710"/>
                  </a:lnTo>
                  <a:lnTo>
                    <a:pt x="20509" y="2581710"/>
                  </a:lnTo>
                  <a:close/>
                  <a:moveTo>
                    <a:pt x="389662" y="2581710"/>
                  </a:moveTo>
                  <a:lnTo>
                    <a:pt x="389662" y="1972140"/>
                  </a:lnTo>
                  <a:lnTo>
                    <a:pt x="738308" y="1972140"/>
                  </a:lnTo>
                  <a:lnTo>
                    <a:pt x="738308" y="2581710"/>
                  </a:lnTo>
                  <a:lnTo>
                    <a:pt x="389662" y="2581710"/>
                  </a:lnTo>
                  <a:close/>
                  <a:moveTo>
                    <a:pt x="758816" y="2581710"/>
                  </a:moveTo>
                  <a:lnTo>
                    <a:pt x="758816" y="1972140"/>
                  </a:lnTo>
                  <a:lnTo>
                    <a:pt x="1107461" y="1972140"/>
                  </a:lnTo>
                  <a:lnTo>
                    <a:pt x="1107461" y="2581710"/>
                  </a:lnTo>
                  <a:lnTo>
                    <a:pt x="758816" y="2581710"/>
                  </a:lnTo>
                  <a:close/>
                  <a:moveTo>
                    <a:pt x="1476615" y="2581710"/>
                  </a:moveTo>
                  <a:lnTo>
                    <a:pt x="1127970" y="2581710"/>
                  </a:lnTo>
                  <a:lnTo>
                    <a:pt x="1127970" y="1972140"/>
                  </a:lnTo>
                  <a:lnTo>
                    <a:pt x="1476615" y="1972140"/>
                  </a:lnTo>
                  <a:lnTo>
                    <a:pt x="1476615" y="2581710"/>
                  </a:lnTo>
                  <a:close/>
                  <a:moveTo>
                    <a:pt x="1476615" y="1936282"/>
                  </a:moveTo>
                  <a:lnTo>
                    <a:pt x="1127970" y="1936282"/>
                  </a:lnTo>
                  <a:lnTo>
                    <a:pt x="1127970" y="1326712"/>
                  </a:lnTo>
                  <a:lnTo>
                    <a:pt x="1476615" y="1326712"/>
                  </a:lnTo>
                  <a:lnTo>
                    <a:pt x="1476615" y="1936282"/>
                  </a:lnTo>
                  <a:close/>
                  <a:moveTo>
                    <a:pt x="1476615" y="1290855"/>
                  </a:moveTo>
                  <a:lnTo>
                    <a:pt x="1127970" y="1290855"/>
                  </a:lnTo>
                  <a:lnTo>
                    <a:pt x="1127970" y="681285"/>
                  </a:lnTo>
                  <a:lnTo>
                    <a:pt x="1476615" y="681285"/>
                  </a:lnTo>
                  <a:lnTo>
                    <a:pt x="1476615" y="1290855"/>
                  </a:lnTo>
                  <a:close/>
                  <a:moveTo>
                    <a:pt x="1476615" y="645427"/>
                  </a:moveTo>
                  <a:lnTo>
                    <a:pt x="1127970" y="645427"/>
                  </a:lnTo>
                  <a:lnTo>
                    <a:pt x="1127970" y="35857"/>
                  </a:lnTo>
                  <a:lnTo>
                    <a:pt x="1476615" y="35857"/>
                  </a:lnTo>
                  <a:lnTo>
                    <a:pt x="147661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32715" y="1745519"/>
            <a:ext cx="13480993" cy="5255153"/>
            <a:chOff x="0" y="0"/>
            <a:chExt cx="12164216" cy="4741848"/>
          </a:xfrm>
        </p:grpSpPr>
        <p:sp>
          <p:nvSpPr>
            <p:cNvPr name="Freeform 8" id="8"/>
            <p:cNvSpPr/>
            <p:nvPr/>
          </p:nvSpPr>
          <p:spPr>
            <a:xfrm>
              <a:off x="0" y="-4073"/>
              <a:ext cx="12170607" cy="4748451"/>
            </a:xfrm>
            <a:custGeom>
              <a:avLst/>
              <a:gdLst/>
              <a:ahLst/>
              <a:cxnLst/>
              <a:rect r="r" b="b" t="t" l="l"/>
              <a:pathLst>
                <a:path h="4748451" w="12170607">
                  <a:moveTo>
                    <a:pt x="11542829" y="4693973"/>
                  </a:moveTo>
                  <a:cubicBezTo>
                    <a:pt x="11542829" y="4693973"/>
                    <a:pt x="10811954" y="4748451"/>
                    <a:pt x="9164517" y="4745830"/>
                  </a:cubicBezTo>
                  <a:cubicBezTo>
                    <a:pt x="4487858" y="4743667"/>
                    <a:pt x="1057074" y="4735842"/>
                    <a:pt x="1057074" y="4735842"/>
                  </a:cubicBezTo>
                  <a:cubicBezTo>
                    <a:pt x="812932" y="4727008"/>
                    <a:pt x="449110" y="4705777"/>
                    <a:pt x="282371" y="4647600"/>
                  </a:cubicBezTo>
                  <a:cubicBezTo>
                    <a:pt x="4469" y="4550637"/>
                    <a:pt x="0" y="4377358"/>
                    <a:pt x="0" y="3553251"/>
                  </a:cubicBezTo>
                  <a:lnTo>
                    <a:pt x="0" y="3553215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525578" y="15681"/>
                    <a:pt x="7440075" y="7673"/>
                  </a:cubicBezTo>
                  <a:cubicBezTo>
                    <a:pt x="10593026" y="0"/>
                    <a:pt x="11309760" y="6979"/>
                    <a:pt x="11309760" y="6979"/>
                  </a:cubicBezTo>
                  <a:cubicBezTo>
                    <a:pt x="11678068" y="14458"/>
                    <a:pt x="11816328" y="42638"/>
                    <a:pt x="12014067" y="165219"/>
                  </a:cubicBezTo>
                  <a:cubicBezTo>
                    <a:pt x="12165085" y="258836"/>
                    <a:pt x="12170607" y="476157"/>
                    <a:pt x="12161466" y="3553215"/>
                  </a:cubicBezTo>
                  <a:lnTo>
                    <a:pt x="12161466" y="3553251"/>
                  </a:lnTo>
                  <a:cubicBezTo>
                    <a:pt x="12161465" y="4495323"/>
                    <a:pt x="12118681" y="4643911"/>
                    <a:pt x="11542829" y="4693973"/>
                  </a:cubicBezTo>
                  <a:close/>
                </a:path>
              </a:pathLst>
            </a:custGeom>
            <a:solidFill>
              <a:srgbClr val="3B523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84334">
            <a:off x="15345027" y="5623716"/>
            <a:ext cx="3828546" cy="60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160628">
            <a:off x="-2093948" y="5151771"/>
            <a:ext cx="4860036" cy="44894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9811053">
            <a:off x="16544256" y="-234607"/>
            <a:ext cx="3077265" cy="350186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0302642">
            <a:off x="15393584" y="-448699"/>
            <a:ext cx="2275418" cy="25893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63400">
            <a:off x="14022100" y="6831319"/>
            <a:ext cx="5018386" cy="578488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736483">
            <a:off x="44793" y="8208298"/>
            <a:ext cx="2672500" cy="358724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7780114">
            <a:off x="-515232" y="-1235076"/>
            <a:ext cx="3385168" cy="5168195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835214" y="2397125"/>
            <a:ext cx="12644726" cy="374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Agrandir Black"/>
              </a:rPr>
              <a:t>INTERNET CODE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Agrandir Black"/>
              </a:rPr>
              <a:t>AND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Agrandir Black"/>
              </a:rPr>
              <a:t>  STREAMLINE CODE</a:t>
            </a:r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1835205"/>
            <a:ext cx="7762957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typedef enum{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red, black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}COLORS;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typedef struct link{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struct link* parent;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struct link* left;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struct link* right;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COLORS color;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int elem;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}node, *ptr;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typedef struct{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ptr root;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ptr NIL;</a:t>
            </a:r>
          </a:p>
          <a:p>
            <a:pPr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}RBT;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7382" y="1835205"/>
            <a:ext cx="7300793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5CE1E6"/>
                </a:solidFill>
                <a:latin typeface="Helveticish"/>
              </a:rPr>
              <a:t>// Structure to represent each </a:t>
            </a:r>
            <a:r>
              <a:rPr lang="en-US" sz="1999" spc="71">
                <a:solidFill>
                  <a:srgbClr val="5CE1E6"/>
                </a:solidFill>
                <a:latin typeface="Helveticish"/>
              </a:rPr>
              <a:t>node in a red-black tree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struct node 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int d; // data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int c; // 1-red, 0-black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struct node* p; // parent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struct node* r; // right-child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struct node* l; // left child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};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5CE1E6"/>
                </a:solidFill>
                <a:latin typeface="Helveticish"/>
              </a:rPr>
              <a:t>// global root for the entire tree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struct node* root = NULL;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2706" y="781488"/>
            <a:ext cx="4857467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INTERNET CODE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4503" y="781488"/>
            <a:ext cx="6322944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STREAMLINE CODE</a:t>
            </a:r>
          </a:p>
        </p:txBody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1825680"/>
            <a:ext cx="7899793" cy="793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void insert(RBT *R, ptr newNode){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5CE1E6"/>
                </a:solidFill>
                <a:latin typeface="Helveticish"/>
              </a:rPr>
              <a:t> // should point to parent of node to insert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ptr y = R-&gt;NIL;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ptr temp = R-&gt;root;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while(temp != R-&gt;NIL){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y = temp;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printf("temp-&gt;elem: %2d &lt; newNode-&gt;elem: %2d\n\n", temp-&gt;elem, newNode-&gt;elem);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if(temp-&gt;elem &lt; newNode-&gt;elem){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 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 temp = temp-&gt;right;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}else{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 temp = temp-&gt;left;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}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puts("----- POSITION FOUND -----\n");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newNode-&gt;parent = y;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5CE1E6"/>
                </a:solidFill>
                <a:latin typeface="Helveticish"/>
              </a:rPr>
              <a:t> //  if we traverse our WHILE-loop, y should have pointed to the parent node and NOT NULL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if(y == R-&gt;NIL){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R-&gt;root = newNode;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}else if(y-&gt;elem &lt; newNode-&gt;elem){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y-&gt;right = newNode;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}else{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 y-&gt;left = newNode;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newNode-&gt;left = newNode-&gt;right = R-&gt;NIL;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 insertion_fixup(R, newNode);</a:t>
            </a:r>
          </a:p>
          <a:p>
            <a:pPr>
              <a:lnSpc>
                <a:spcPts val="1960"/>
              </a:lnSpc>
            </a:pPr>
            <a:r>
              <a:rPr lang="en-US" sz="1400" spc="50">
                <a:solidFill>
                  <a:srgbClr val="FFFFFF"/>
                </a:solidFill>
                <a:latin typeface="Helveticish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7382" y="1825680"/>
            <a:ext cx="7300793" cy="709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5CE1E6"/>
                </a:solidFill>
                <a:latin typeface="Helveticish"/>
              </a:rPr>
              <a:t>// function to perform BST insertion of a node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struct node* bst(struct node* trav,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              struct node* temp)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{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5CE1E6"/>
                </a:solidFill>
                <a:latin typeface="Helveticish"/>
              </a:rPr>
              <a:t>    // If the tree is empty,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5CE1E6"/>
                </a:solidFill>
                <a:latin typeface="Helveticish"/>
              </a:rPr>
              <a:t>    // return a new node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if (trav == NULL){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return temp;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5CE1E6"/>
                </a:solidFill>
                <a:latin typeface="Helveticish"/>
              </a:rPr>
              <a:t>    // Otherwise recur down the tree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if (temp-&gt;d &lt; trav-&gt;d)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{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trav-&gt;l = bst(trav-&gt;l, temp);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trav-&gt;l-&gt;p = trav;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else if (temp-&gt;d &gt; trav-&gt;d)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{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trav-&gt;r = bst(trav-&gt;r, temp);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    trav-&gt;r-&gt;p = trav;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   return trav;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}</a:t>
            </a:r>
          </a:p>
          <a:p>
            <a:pPr algn="just">
              <a:lnSpc>
                <a:spcPts val="2379"/>
              </a:lnSpc>
            </a:pPr>
            <a:r>
              <a:rPr lang="en-US" sz="1699" spc="61">
                <a:solidFill>
                  <a:srgbClr val="FFFFFF"/>
                </a:solidFill>
                <a:latin typeface="Helveticish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2706" y="781488"/>
            <a:ext cx="4857467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INTERNET CODE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4503" y="781488"/>
            <a:ext cx="6322944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STREAMLINE CODE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16182" y="795170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9346918">
            <a:off x="5769009" y="8236160"/>
            <a:ext cx="1442140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1825680"/>
            <a:ext cx="7762957" cy="663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void right_rotate(RBT *R, ptr newNode){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ptr y = newNode-&gt;left;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printf("\n\n\twith: %3d\n\n", y-&gt;elem);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newNode-&gt;left = y-&gt;right;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if(y-&gt;right != R-&gt;NIL){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 y-&gt;right-&gt;parent = newNode;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y-&gt;parent = newNode-&gt;parent;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if(newNode-&gt;parent == R-&gt;NIL){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 R-&gt;root = y;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}else if(newNode == newNode-&gt;parent-&gt;right){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 newNode-&gt;parent-&gt;right = y;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}else{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 newNode-&gt;parent-&gt;left = y;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printf("\n\nnewNode is: %2d\ny-elem is: %2d\n\n", newNode-&gt;elem, y-&gt;elem);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y-&gt;right = newNode;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 newNode-&gt;parent = y;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7382" y="1835205"/>
            <a:ext cx="7300793" cy="668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5CE1E6"/>
                </a:solidFill>
                <a:latin typeface="Helveticish"/>
              </a:rPr>
              <a:t>// Function performing right rotation </a:t>
            </a:r>
            <a:r>
              <a:rPr lang="en-US" sz="1999" spc="71">
                <a:solidFill>
                  <a:srgbClr val="5CE1E6"/>
                </a:solidFill>
                <a:latin typeface="Helveticish"/>
              </a:rPr>
              <a:t>of the passed node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void rightrotate(struct node* temp)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struct node* left = temp-&gt;l;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temp-&gt;l = left-&gt;r;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if (temp-&gt;l){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temp-&gt;l-&gt;p = temp;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left-&gt;p = temp-&gt;p;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if (!temp-&gt;p){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root = left;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}else if (temp == temp-&gt;p-&gt;l){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temp-&gt;p-&gt;l = left;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}else{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temp-&gt;p-&gt;r = left;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left-&gt;r = temp;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temp-&gt;p = left;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2706" y="781488"/>
            <a:ext cx="4857467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INTERNET CODE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4503" y="781488"/>
            <a:ext cx="6322944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STREAMLINE CODE</a:t>
            </a:r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1825680"/>
            <a:ext cx="7762957" cy="801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void left_rotate(RBT *R, ptr newNode){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5CE1E6"/>
                </a:solidFill>
                <a:latin typeface="Helveticish"/>
              </a:rPr>
              <a:t> // pointing to the node we wanna rotate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ptr y = newNode-&gt;right;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printf("\n\n\twith: %3d\n\n", y-&gt;elem);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5CE1E6"/>
                </a:solidFill>
                <a:latin typeface="Helveticish"/>
              </a:rPr>
              <a:t> // parent of node to-rotate will get right-child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newNode-&gt;right = y-&gt;left;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5CE1E6"/>
                </a:solidFill>
                <a:latin typeface="Helveticish"/>
              </a:rPr>
              <a:t> // if y-&gt;right is NOT NULL, we update parent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if(y-&gt;right != R-&gt;NIL){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 y-&gt;right-&gt;parent = newNode;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y-&gt;parent = newNode-&gt;parent;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5CE1E6"/>
                </a:solidFill>
                <a:latin typeface="Helveticish"/>
              </a:rPr>
              <a:t>// checking if node-to-rotate is either root, left or right child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if(newNode-&gt;parent == R-&gt;NIL){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 R-&gt;root = y;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}else if(newNode == newNode-&gt;parent-&gt;right){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 newNode-&gt;parent-&gt;right = y;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}else{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 newNode-&gt;parent-&gt;left = y;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}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printf("\n\nnewNode is: %2d\ny-elem is: %2d\n\n", newNode-&gt;elem, y-&gt;elem);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y-&gt;left-&gt;parent = newNode;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y-&gt;left = newNode;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y-&gt;right-&gt;parent = y;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elveticish"/>
              </a:rPr>
              <a:t> newNode-&gt;parent = y;</a:t>
            </a:r>
          </a:p>
          <a:p>
            <a:pPr>
              <a:lnSpc>
                <a:spcPts val="2239"/>
              </a:lnSpc>
            </a:pPr>
            <a:r>
              <a:rPr lang="en-US" sz="1599" spc="57">
                <a:solidFill>
                  <a:srgbClr val="FFFFFF"/>
                </a:solidFill>
                <a:latin typeface="Helveticish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7382" y="1835205"/>
            <a:ext cx="7300793" cy="668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5CE1E6"/>
                </a:solidFill>
                <a:latin typeface="Helveticish"/>
              </a:rPr>
              <a:t>// Function performing left rotation </a:t>
            </a:r>
            <a:r>
              <a:rPr lang="en-US" sz="1999" spc="71">
                <a:solidFill>
                  <a:srgbClr val="5CE1E6"/>
                </a:solidFill>
                <a:latin typeface="Helveticish"/>
              </a:rPr>
              <a:t>of the passed node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void leftrotate(struct node* temp)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struct node* right = temp-&gt;r;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temp-&gt;r = right-&gt;l;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if (temp-&gt;r){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temp-&gt;r-&gt;p = temp;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 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right-&gt;p = temp-&gt;p;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if (!temp-&gt;p){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root = right;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}else if (temp == temp-&gt;p-&gt;l){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temp-&gt;p-&gt;l = right;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}else{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    temp-&gt;p-&gt;r = right;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}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</a:t>
            </a:r>
            <a:r>
              <a:rPr lang="en-US" sz="1999" spc="71">
                <a:solidFill>
                  <a:srgbClr val="FFFFFF"/>
                </a:solidFill>
                <a:latin typeface="Helveticish"/>
              </a:rPr>
              <a:t>right-&gt;l = temp;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    temp-&gt;p = right;</a:t>
            </a:r>
          </a:p>
          <a:p>
            <a:pPr algn="just">
              <a:lnSpc>
                <a:spcPts val="2799"/>
              </a:lnSpc>
            </a:pPr>
            <a:r>
              <a:rPr lang="en-US" sz="1999" spc="71">
                <a:solidFill>
                  <a:srgbClr val="FFFFFF"/>
                </a:solidFill>
                <a:latin typeface="Helveticish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2706" y="781488"/>
            <a:ext cx="4857467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INTERNET CODE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4503" y="781488"/>
            <a:ext cx="6322944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STREAMLINE CODE</a:t>
            </a:r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54503" y="1435556"/>
            <a:ext cx="6888046" cy="7736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2389" b="0"/>
          <a:stretch>
            <a:fillRect/>
          </a:stretch>
        </p:blipFill>
        <p:spPr>
          <a:xfrm flipH="false" flipV="false" rot="0">
            <a:off x="1906621" y="1435556"/>
            <a:ext cx="4470980" cy="81717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02706" y="781488"/>
            <a:ext cx="4857467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INTERNET CODE  </a:t>
            </a:r>
          </a:p>
        </p:txBody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6953" y="1731854"/>
            <a:ext cx="7627047" cy="69530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16108" y="1731854"/>
            <a:ext cx="8165832" cy="596640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05377" y="781488"/>
            <a:ext cx="5654796" cy="6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grandir Black"/>
              </a:rPr>
              <a:t>STREAMLINE CODE  </a:t>
            </a:r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01343" y="-2598311"/>
            <a:ext cx="8885314" cy="15525914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57116" cy="3245066"/>
            </a:xfrm>
            <a:custGeom>
              <a:avLst/>
              <a:gdLst/>
              <a:ahLst/>
              <a:cxnLst/>
              <a:rect r="r" b="b" t="t" l="l"/>
              <a:pathLst>
                <a:path h="3245066" w="1857116">
                  <a:moveTo>
                    <a:pt x="1857116" y="35857"/>
                  </a:moveTo>
                  <a:lnTo>
                    <a:pt x="1857116" y="0"/>
                  </a:lnTo>
                  <a:lnTo>
                    <a:pt x="10260" y="0"/>
                  </a:lnTo>
                  <a:lnTo>
                    <a:pt x="10260" y="17929"/>
                  </a:lnTo>
                  <a:lnTo>
                    <a:pt x="0" y="17929"/>
                  </a:lnTo>
                  <a:lnTo>
                    <a:pt x="0" y="3245066"/>
                  </a:lnTo>
                  <a:lnTo>
                    <a:pt x="20521" y="3245066"/>
                  </a:lnTo>
                  <a:lnTo>
                    <a:pt x="20521" y="2617567"/>
                  </a:lnTo>
                  <a:lnTo>
                    <a:pt x="369371" y="2617567"/>
                  </a:lnTo>
                  <a:lnTo>
                    <a:pt x="369371" y="3245066"/>
                  </a:lnTo>
                  <a:lnTo>
                    <a:pt x="389892" y="3245066"/>
                  </a:lnTo>
                  <a:lnTo>
                    <a:pt x="389892" y="2617567"/>
                  </a:lnTo>
                  <a:lnTo>
                    <a:pt x="738742" y="2617567"/>
                  </a:lnTo>
                  <a:lnTo>
                    <a:pt x="738742" y="3245066"/>
                  </a:lnTo>
                  <a:lnTo>
                    <a:pt x="759263" y="3245066"/>
                  </a:lnTo>
                  <a:lnTo>
                    <a:pt x="759263" y="2617567"/>
                  </a:lnTo>
                  <a:lnTo>
                    <a:pt x="1108114" y="2617567"/>
                  </a:lnTo>
                  <a:lnTo>
                    <a:pt x="1108114" y="3245066"/>
                  </a:lnTo>
                  <a:lnTo>
                    <a:pt x="1128634" y="3245066"/>
                  </a:lnTo>
                  <a:lnTo>
                    <a:pt x="1128634" y="2617567"/>
                  </a:lnTo>
                  <a:lnTo>
                    <a:pt x="1477485" y="2617567"/>
                  </a:lnTo>
                  <a:lnTo>
                    <a:pt x="1477485" y="3245066"/>
                  </a:lnTo>
                  <a:lnTo>
                    <a:pt x="1498005" y="3245066"/>
                  </a:lnTo>
                  <a:lnTo>
                    <a:pt x="1498005" y="2617567"/>
                  </a:lnTo>
                  <a:lnTo>
                    <a:pt x="1857116" y="2617567"/>
                  </a:lnTo>
                  <a:lnTo>
                    <a:pt x="1857116" y="2581710"/>
                  </a:lnTo>
                  <a:lnTo>
                    <a:pt x="1498005" y="2581710"/>
                  </a:lnTo>
                  <a:lnTo>
                    <a:pt x="1498005" y="1972140"/>
                  </a:lnTo>
                  <a:lnTo>
                    <a:pt x="1857116" y="1972140"/>
                  </a:lnTo>
                  <a:lnTo>
                    <a:pt x="1857116" y="1936282"/>
                  </a:lnTo>
                  <a:lnTo>
                    <a:pt x="1498005" y="1936282"/>
                  </a:lnTo>
                  <a:lnTo>
                    <a:pt x="1498005" y="1326712"/>
                  </a:lnTo>
                  <a:lnTo>
                    <a:pt x="1857116" y="1326712"/>
                  </a:lnTo>
                  <a:lnTo>
                    <a:pt x="1857116" y="1290855"/>
                  </a:lnTo>
                  <a:lnTo>
                    <a:pt x="1498005" y="1290855"/>
                  </a:lnTo>
                  <a:lnTo>
                    <a:pt x="1498005" y="681285"/>
                  </a:lnTo>
                  <a:lnTo>
                    <a:pt x="1857116" y="681285"/>
                  </a:lnTo>
                  <a:lnTo>
                    <a:pt x="1857116" y="645427"/>
                  </a:lnTo>
                  <a:lnTo>
                    <a:pt x="1498005" y="645427"/>
                  </a:lnTo>
                  <a:lnTo>
                    <a:pt x="1498005" y="35857"/>
                  </a:lnTo>
                  <a:lnTo>
                    <a:pt x="1857116" y="35857"/>
                  </a:lnTo>
                  <a:close/>
                  <a:moveTo>
                    <a:pt x="389892" y="645427"/>
                  </a:moveTo>
                  <a:lnTo>
                    <a:pt x="389892" y="35857"/>
                  </a:lnTo>
                  <a:lnTo>
                    <a:pt x="738742" y="35857"/>
                  </a:lnTo>
                  <a:lnTo>
                    <a:pt x="738742" y="645427"/>
                  </a:lnTo>
                  <a:lnTo>
                    <a:pt x="389892" y="645427"/>
                  </a:lnTo>
                  <a:close/>
                  <a:moveTo>
                    <a:pt x="738742" y="681285"/>
                  </a:moveTo>
                  <a:lnTo>
                    <a:pt x="738742" y="1290855"/>
                  </a:lnTo>
                  <a:lnTo>
                    <a:pt x="389892" y="1290855"/>
                  </a:lnTo>
                  <a:lnTo>
                    <a:pt x="389892" y="681285"/>
                  </a:lnTo>
                  <a:lnTo>
                    <a:pt x="738742" y="681285"/>
                  </a:lnTo>
                  <a:close/>
                  <a:moveTo>
                    <a:pt x="369371" y="645427"/>
                  </a:moveTo>
                  <a:lnTo>
                    <a:pt x="20521" y="645427"/>
                  </a:lnTo>
                  <a:lnTo>
                    <a:pt x="20521" y="35857"/>
                  </a:lnTo>
                  <a:lnTo>
                    <a:pt x="369371" y="35857"/>
                  </a:lnTo>
                  <a:lnTo>
                    <a:pt x="369371" y="645427"/>
                  </a:lnTo>
                  <a:close/>
                  <a:moveTo>
                    <a:pt x="369371" y="681285"/>
                  </a:moveTo>
                  <a:lnTo>
                    <a:pt x="369371" y="1290855"/>
                  </a:lnTo>
                  <a:lnTo>
                    <a:pt x="20521" y="1290855"/>
                  </a:lnTo>
                  <a:lnTo>
                    <a:pt x="20521" y="681285"/>
                  </a:lnTo>
                  <a:lnTo>
                    <a:pt x="369371" y="681285"/>
                  </a:lnTo>
                  <a:close/>
                  <a:moveTo>
                    <a:pt x="369371" y="1326712"/>
                  </a:moveTo>
                  <a:lnTo>
                    <a:pt x="369371" y="1936282"/>
                  </a:lnTo>
                  <a:lnTo>
                    <a:pt x="20521" y="1936282"/>
                  </a:lnTo>
                  <a:lnTo>
                    <a:pt x="20521" y="1326712"/>
                  </a:lnTo>
                  <a:lnTo>
                    <a:pt x="369371" y="1326712"/>
                  </a:lnTo>
                  <a:close/>
                  <a:moveTo>
                    <a:pt x="389892" y="1326712"/>
                  </a:moveTo>
                  <a:lnTo>
                    <a:pt x="738742" y="1326712"/>
                  </a:lnTo>
                  <a:lnTo>
                    <a:pt x="738742" y="1936282"/>
                  </a:lnTo>
                  <a:lnTo>
                    <a:pt x="389892" y="1936282"/>
                  </a:lnTo>
                  <a:lnTo>
                    <a:pt x="389892" y="1326712"/>
                  </a:lnTo>
                  <a:close/>
                  <a:moveTo>
                    <a:pt x="759263" y="1326712"/>
                  </a:moveTo>
                  <a:lnTo>
                    <a:pt x="1108114" y="1326712"/>
                  </a:lnTo>
                  <a:lnTo>
                    <a:pt x="1108114" y="1936282"/>
                  </a:lnTo>
                  <a:lnTo>
                    <a:pt x="759263" y="1936282"/>
                  </a:lnTo>
                  <a:lnTo>
                    <a:pt x="759263" y="1326712"/>
                  </a:lnTo>
                  <a:close/>
                  <a:moveTo>
                    <a:pt x="759263" y="1290855"/>
                  </a:moveTo>
                  <a:lnTo>
                    <a:pt x="759263" y="681285"/>
                  </a:lnTo>
                  <a:lnTo>
                    <a:pt x="1108114" y="681285"/>
                  </a:lnTo>
                  <a:lnTo>
                    <a:pt x="1108114" y="1290855"/>
                  </a:lnTo>
                  <a:lnTo>
                    <a:pt x="759263" y="1290855"/>
                  </a:lnTo>
                  <a:close/>
                  <a:moveTo>
                    <a:pt x="759263" y="645427"/>
                  </a:moveTo>
                  <a:lnTo>
                    <a:pt x="759263" y="35857"/>
                  </a:lnTo>
                  <a:lnTo>
                    <a:pt x="1108114" y="35857"/>
                  </a:lnTo>
                  <a:lnTo>
                    <a:pt x="1108114" y="645427"/>
                  </a:lnTo>
                  <a:lnTo>
                    <a:pt x="759263" y="645427"/>
                  </a:lnTo>
                  <a:close/>
                  <a:moveTo>
                    <a:pt x="20521" y="2581710"/>
                  </a:moveTo>
                  <a:lnTo>
                    <a:pt x="20521" y="1972140"/>
                  </a:lnTo>
                  <a:lnTo>
                    <a:pt x="369371" y="1972140"/>
                  </a:lnTo>
                  <a:lnTo>
                    <a:pt x="369371" y="2581710"/>
                  </a:lnTo>
                  <a:lnTo>
                    <a:pt x="20521" y="2581710"/>
                  </a:lnTo>
                  <a:close/>
                  <a:moveTo>
                    <a:pt x="389892" y="2581710"/>
                  </a:moveTo>
                  <a:lnTo>
                    <a:pt x="389892" y="1972140"/>
                  </a:lnTo>
                  <a:lnTo>
                    <a:pt x="738742" y="1972140"/>
                  </a:lnTo>
                  <a:lnTo>
                    <a:pt x="738742" y="2581710"/>
                  </a:lnTo>
                  <a:lnTo>
                    <a:pt x="389892" y="2581710"/>
                  </a:lnTo>
                  <a:close/>
                  <a:moveTo>
                    <a:pt x="759263" y="2581710"/>
                  </a:moveTo>
                  <a:lnTo>
                    <a:pt x="759263" y="1972140"/>
                  </a:lnTo>
                  <a:lnTo>
                    <a:pt x="1108114" y="1972140"/>
                  </a:lnTo>
                  <a:lnTo>
                    <a:pt x="1108114" y="2581710"/>
                  </a:lnTo>
                  <a:lnTo>
                    <a:pt x="759263" y="2581710"/>
                  </a:lnTo>
                  <a:close/>
                  <a:moveTo>
                    <a:pt x="1477485" y="2581710"/>
                  </a:moveTo>
                  <a:lnTo>
                    <a:pt x="1128634" y="2581710"/>
                  </a:lnTo>
                  <a:lnTo>
                    <a:pt x="1128634" y="1972140"/>
                  </a:lnTo>
                  <a:lnTo>
                    <a:pt x="1477485" y="1972140"/>
                  </a:lnTo>
                  <a:lnTo>
                    <a:pt x="1477485" y="2581710"/>
                  </a:lnTo>
                  <a:close/>
                  <a:moveTo>
                    <a:pt x="1477485" y="1936282"/>
                  </a:moveTo>
                  <a:lnTo>
                    <a:pt x="1128634" y="1936282"/>
                  </a:lnTo>
                  <a:lnTo>
                    <a:pt x="1128634" y="1326712"/>
                  </a:lnTo>
                  <a:lnTo>
                    <a:pt x="1477485" y="1326712"/>
                  </a:lnTo>
                  <a:lnTo>
                    <a:pt x="1477485" y="1936282"/>
                  </a:lnTo>
                  <a:close/>
                  <a:moveTo>
                    <a:pt x="1477485" y="1290855"/>
                  </a:moveTo>
                  <a:lnTo>
                    <a:pt x="1128634" y="1290855"/>
                  </a:lnTo>
                  <a:lnTo>
                    <a:pt x="1128634" y="681285"/>
                  </a:lnTo>
                  <a:lnTo>
                    <a:pt x="1477485" y="681285"/>
                  </a:lnTo>
                  <a:lnTo>
                    <a:pt x="1477485" y="1290855"/>
                  </a:lnTo>
                  <a:close/>
                  <a:moveTo>
                    <a:pt x="1477485" y="645427"/>
                  </a:moveTo>
                  <a:lnTo>
                    <a:pt x="1128634" y="645427"/>
                  </a:lnTo>
                  <a:lnTo>
                    <a:pt x="1128634" y="35857"/>
                  </a:lnTo>
                  <a:lnTo>
                    <a:pt x="1477485" y="35857"/>
                  </a:lnTo>
                  <a:lnTo>
                    <a:pt x="1477485" y="645427"/>
                  </a:ln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23566" y="3732790"/>
            <a:ext cx="12640868" cy="143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43"/>
              </a:lnSpc>
              <a:spcBef>
                <a:spcPct val="0"/>
              </a:spcBef>
            </a:pPr>
            <a:r>
              <a:rPr lang="en-US" sz="8943">
                <a:solidFill>
                  <a:srgbClr val="FFFFFF"/>
                </a:solidFill>
                <a:latin typeface="Agrandir Black"/>
              </a:rPr>
              <a:t>THANK YOU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16182" y="795170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9346918">
            <a:off x="5769009" y="8236160"/>
            <a:ext cx="1442140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95940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162330" y="795170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8210264">
            <a:off x="6478217" y="7924321"/>
            <a:ext cx="1843641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95940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162330" y="795170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8210264">
            <a:off x="6478217" y="7924321"/>
            <a:ext cx="1843641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95940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5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14884" y="0"/>
            <a:ext cx="20717769" cy="99445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0315" r="0" b="17586"/>
          <a:stretch>
            <a:fillRect/>
          </a:stretch>
        </p:blipFill>
        <p:spPr>
          <a:xfrm flipH="false" flipV="false" rot="0">
            <a:off x="-646580" y="8325964"/>
            <a:ext cx="20591082" cy="20969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03176" y="2591516"/>
            <a:ext cx="11694800" cy="388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3"/>
              </a:lnSpc>
            </a:pPr>
            <a:r>
              <a:rPr lang="en-US" sz="17794">
                <a:solidFill>
                  <a:srgbClr val="D81E1E"/>
                </a:solidFill>
                <a:latin typeface="Le Petit Cochon"/>
              </a:rPr>
              <a:t>RED</a:t>
            </a:r>
            <a:r>
              <a:rPr lang="en-US" sz="17794">
                <a:solidFill>
                  <a:srgbClr val="213D0D"/>
                </a:solidFill>
                <a:latin typeface="Le Petit Cochon"/>
              </a:rPr>
              <a:t>-</a:t>
            </a:r>
            <a:r>
              <a:rPr lang="en-US" sz="17794">
                <a:solidFill>
                  <a:srgbClr val="010707"/>
                </a:solidFill>
                <a:latin typeface="Le Petit Cochon"/>
              </a:rPr>
              <a:t>BLACK</a:t>
            </a:r>
            <a:r>
              <a:rPr lang="en-US" sz="17794">
                <a:solidFill>
                  <a:srgbClr val="213D0D"/>
                </a:solidFill>
                <a:latin typeface="Le Petit Cochon"/>
              </a:rPr>
              <a:t> TREES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400443" y="8117218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8246164">
            <a:off x="7220566" y="7964711"/>
            <a:ext cx="2215270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6838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400443" y="8117218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8246164">
            <a:off x="7220566" y="7964711"/>
            <a:ext cx="2215270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95940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111729" y="8117218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7096185">
            <a:off x="8454511" y="7801748"/>
            <a:ext cx="1948935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86555" y="7667113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111729" y="8117218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7096185">
            <a:off x="8454511" y="7801748"/>
            <a:ext cx="1948935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920222" y="76838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090761" y="8063036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4324995">
            <a:off x="7901360" y="6872404"/>
            <a:ext cx="2622556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090761" y="8063036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4324995">
            <a:off x="7901360" y="6872404"/>
            <a:ext cx="2622556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966341" y="7607642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2944169">
            <a:off x="9859799" y="7440276"/>
            <a:ext cx="1461068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966341" y="7607642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2944169">
            <a:off x="9859799" y="7440276"/>
            <a:ext cx="1461068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201233" y="6724433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629258" y="700288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9110935">
            <a:off x="13640764" y="7013131"/>
            <a:ext cx="1026683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201233" y="6724433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1568044">
            <a:off x="7280352" y="2273606"/>
            <a:ext cx="1209692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950" y="1159676"/>
            <a:ext cx="202406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Start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629258" y="7002880"/>
            <a:ext cx="196334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Finish</a:t>
            </a:r>
          </a:p>
        </p:txBody>
      </p:sp>
      <p:sp>
        <p:nvSpPr>
          <p:cNvPr name="AutoShape 59" id="59"/>
          <p:cNvSpPr/>
          <p:nvPr/>
        </p:nvSpPr>
        <p:spPr>
          <a:xfrm rot="-9110935">
            <a:off x="13640764" y="7013131"/>
            <a:ext cx="1026683" cy="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201233" y="6724433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112079" y="6673920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49534" y="1437120"/>
            <a:ext cx="10375348" cy="513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0029" indent="-510014" lvl="1">
              <a:lnSpc>
                <a:spcPts val="6614"/>
              </a:lnSpc>
              <a:buFont typeface="Arial"/>
              <a:buChar char="•"/>
            </a:pPr>
            <a:r>
              <a:rPr lang="en-US" sz="4724">
                <a:solidFill>
                  <a:srgbClr val="34571A"/>
                </a:solidFill>
                <a:latin typeface="Agrandir Black"/>
              </a:rPr>
              <a:t>A red-black tree is a self-balancing binary search tree</a:t>
            </a:r>
          </a:p>
          <a:p>
            <a:pPr algn="just" marL="1020029" indent="-510014" lvl="1">
              <a:lnSpc>
                <a:spcPts val="6614"/>
              </a:lnSpc>
              <a:buFont typeface="Arial"/>
              <a:buChar char="•"/>
            </a:pPr>
            <a:r>
              <a:rPr lang="en-US" sz="4724">
                <a:solidFill>
                  <a:srgbClr val="34571A"/>
                </a:solidFill>
                <a:latin typeface="Agrandir Black"/>
              </a:rPr>
              <a:t>Each node has an additional data that contains the color of the node, either </a:t>
            </a:r>
            <a:r>
              <a:rPr lang="en-US" sz="4724">
                <a:solidFill>
                  <a:srgbClr val="D81E1E"/>
                </a:solidFill>
                <a:latin typeface="Agrandir Black"/>
              </a:rPr>
              <a:t>RED </a:t>
            </a:r>
            <a:r>
              <a:rPr lang="en-US" sz="4724">
                <a:solidFill>
                  <a:srgbClr val="34571A"/>
                </a:solidFill>
                <a:latin typeface="Agrandir Black"/>
              </a:rPr>
              <a:t>or </a:t>
            </a:r>
            <a:r>
              <a:rPr lang="en-US" sz="4724">
                <a:solidFill>
                  <a:srgbClr val="000000"/>
                </a:solidFill>
                <a:latin typeface="Agrandir Black"/>
              </a:rPr>
              <a:t>BLACK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148452" y="8864966"/>
            <a:ext cx="18471935" cy="21258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67534" y="6936867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11044603" y="4821658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14064383" y="4821658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510831">
            <a:off x="9173369" y="6332304"/>
            <a:ext cx="17552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8223242">
            <a:off x="14380761" y="6332304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937521" y="8190341"/>
            <a:ext cx="423829" cy="443549"/>
            <a:chOff x="0" y="0"/>
            <a:chExt cx="111626" cy="11681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65915" y="8198833"/>
            <a:ext cx="438869" cy="443549"/>
            <a:chOff x="0" y="0"/>
            <a:chExt cx="115587" cy="11681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5587" cy="116819"/>
            </a:xfrm>
            <a:custGeom>
              <a:avLst/>
              <a:gdLst/>
              <a:ahLst/>
              <a:cxnLst/>
              <a:rect r="r" b="b" t="t" l="l"/>
              <a:pathLst>
                <a:path h="116819" w="115587">
                  <a:moveTo>
                    <a:pt x="0" y="0"/>
                  </a:moveTo>
                  <a:lnTo>
                    <a:pt x="115587" y="0"/>
                  </a:lnTo>
                  <a:lnTo>
                    <a:pt x="115587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14385" y="6715093"/>
            <a:ext cx="423829" cy="443549"/>
            <a:chOff x="0" y="0"/>
            <a:chExt cx="111626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00156" y="8190341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57317" y="8190341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625285" y="6715093"/>
            <a:ext cx="423829" cy="44354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-7878980">
            <a:off x="11377162" y="6221417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-2712091">
            <a:off x="7980859" y="7766328"/>
            <a:ext cx="114139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3106602">
            <a:off x="9642182" y="7770574"/>
            <a:ext cx="104176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7738971">
            <a:off x="13318839" y="7766328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2477431">
            <a:off x="16577500" y="6221417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2690106">
            <a:off x="14887572" y="7766328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0" y="66675"/>
            <a:ext cx="18288000" cy="127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7"/>
              </a:lnSpc>
            </a:pPr>
            <a:r>
              <a:rPr lang="en-US" sz="8799">
                <a:solidFill>
                  <a:srgbClr val="34571A"/>
                </a:solidFill>
                <a:latin typeface="Agrandir Black"/>
              </a:rPr>
              <a:t>WHAT IS A   </a:t>
            </a:r>
            <a:r>
              <a:rPr lang="en-US" sz="8799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799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799">
                <a:solidFill>
                  <a:srgbClr val="010707"/>
                </a:solidFill>
                <a:latin typeface="Agrandir Black"/>
              </a:rPr>
              <a:t>BLACK </a:t>
            </a:r>
            <a:r>
              <a:rPr lang="en-US" sz="8799">
                <a:solidFill>
                  <a:srgbClr val="34571A"/>
                </a:solidFill>
                <a:latin typeface="Agrandir Black"/>
              </a:rPr>
              <a:t>TREE?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280437" y="3915576"/>
            <a:ext cx="887097" cy="887097"/>
            <a:chOff x="0" y="0"/>
            <a:chExt cx="1182796" cy="1182796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417494" y="140049"/>
              <a:ext cx="347861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8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704784" y="5322292"/>
            <a:ext cx="887097" cy="887097"/>
            <a:chOff x="0" y="0"/>
            <a:chExt cx="1182796" cy="1182796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395799" y="144275"/>
              <a:ext cx="370284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869231" y="5322292"/>
            <a:ext cx="887097" cy="887097"/>
            <a:chOff x="0" y="0"/>
            <a:chExt cx="1182796" cy="1182796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42" id="42"/>
            <p:cNvSpPr txBox="true"/>
            <p:nvPr/>
          </p:nvSpPr>
          <p:spPr>
            <a:xfrm rot="0">
              <a:off x="278448" y="144275"/>
              <a:ext cx="646708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4377645" y="703783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953683" y="6936867"/>
            <a:ext cx="887097" cy="887097"/>
            <a:chOff x="0" y="0"/>
            <a:chExt cx="1182796" cy="1182796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416397" y="145184"/>
              <a:ext cx="316111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447" y="6829008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8207" y="2471225"/>
            <a:ext cx="762072" cy="7620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562" y="3679681"/>
            <a:ext cx="762072" cy="7620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2143" y="3679681"/>
            <a:ext cx="762072" cy="7620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6507487" y="3249606"/>
            <a:ext cx="200983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9101667" y="3249606"/>
            <a:ext cx="202012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92711">
            <a:off x="5108272" y="4464366"/>
            <a:ext cx="126660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7972441">
            <a:off x="6806385" y="4437015"/>
            <a:ext cx="10716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60590" y="4452085"/>
            <a:ext cx="123578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5706" y="4846045"/>
            <a:ext cx="762072" cy="7620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2513" y="4900745"/>
            <a:ext cx="762072" cy="762072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044368" y="6410054"/>
            <a:ext cx="364096" cy="381036"/>
            <a:chOff x="0" y="0"/>
            <a:chExt cx="111626" cy="1168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6555" y="4900745"/>
            <a:ext cx="762072" cy="76207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47358" y="6219536"/>
            <a:ext cx="762072" cy="762072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7245689">
            <a:off x="4061826" y="5734293"/>
            <a:ext cx="109129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3772979">
            <a:off x="5303715" y="5829552"/>
            <a:ext cx="126761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325878" y="6361194"/>
            <a:ext cx="364096" cy="381036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4180328">
            <a:off x="7693133" y="5777772"/>
            <a:ext cx="120943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783593" y="6361194"/>
            <a:ext cx="364096" cy="381036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6456836">
            <a:off x="6550723" y="5777772"/>
            <a:ext cx="1189900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747633" y="5091263"/>
            <a:ext cx="364096" cy="381036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7501936">
            <a:off x="9661631" y="4559625"/>
            <a:ext cx="12585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240419" y="6367724"/>
            <a:ext cx="364096" cy="381036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011774">
            <a:off x="11088839" y="5808387"/>
            <a:ext cx="121730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136830" y="6375119"/>
            <a:ext cx="364096" cy="381036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3712764">
            <a:off x="12406896" y="5812085"/>
            <a:ext cx="1239672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998592" y="7426631"/>
            <a:ext cx="364096" cy="381036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3617892">
            <a:off x="4469532" y="6997236"/>
            <a:ext cx="95100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270239" y="7434740"/>
            <a:ext cx="364096" cy="381036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241324">
            <a:off x="3214815" y="7001291"/>
            <a:ext cx="970016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11792" y="2540490"/>
            <a:ext cx="39493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480227" y="3751669"/>
            <a:ext cx="21926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33592" y="3751669"/>
            <a:ext cx="412580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608526" y="4918033"/>
            <a:ext cx="182957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156631" y="4972733"/>
            <a:ext cx="380362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53265" y="4972733"/>
            <a:ext cx="215176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219822" y="6291524"/>
            <a:ext cx="203669" cy="5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216981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834447" y="7721295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99432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728809" y="6789994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286693" y="6758647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743963" y="5405642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201233" y="6724433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112079" y="6673920"/>
            <a:ext cx="44246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14068" y="2047083"/>
            <a:ext cx="5830300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213D0D"/>
                </a:solidFill>
                <a:latin typeface="Agrandir Black"/>
              </a:rPr>
              <a:t>Follows the Depth Property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69536"/>
            <a:ext cx="18288000" cy="85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6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6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6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6000">
                <a:solidFill>
                  <a:srgbClr val="34571A"/>
                </a:solidFill>
                <a:latin typeface="Agrandir Black"/>
              </a:rPr>
              <a:t> TREE PROPERTIES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0133" y="1008394"/>
            <a:ext cx="16487735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u="sng">
                <a:solidFill>
                  <a:srgbClr val="010707"/>
                </a:solidFill>
                <a:latin typeface="Agrandir Black"/>
              </a:rPr>
              <a:t>BLACK PROPERTY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34571A"/>
                </a:solidFill>
                <a:latin typeface="Agrandir Black"/>
              </a:rPr>
              <a:t>The 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root 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and the 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NULL leaves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are always 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 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nodes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0133" y="4137660"/>
            <a:ext cx="15677839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u="sng">
                <a:solidFill>
                  <a:srgbClr val="D81E1E"/>
                </a:solidFill>
                <a:latin typeface="Agrandir Black"/>
              </a:rPr>
              <a:t>RED PROPERTY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D81E1E"/>
                </a:solidFill>
                <a:latin typeface="Agrandir Black"/>
              </a:rPr>
              <a:t>Red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can only have </a:t>
            </a:r>
            <a:r>
              <a:rPr lang="en-US" sz="4800">
                <a:solidFill>
                  <a:srgbClr val="000000"/>
                </a:solidFill>
                <a:latin typeface="Agrandir Black"/>
              </a:rPr>
              <a:t>black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as children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0133" y="6359642"/>
            <a:ext cx="16819480" cy="348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u="sng">
                <a:solidFill>
                  <a:srgbClr val="213D0D"/>
                </a:solidFill>
                <a:latin typeface="Agrandir Black"/>
              </a:rPr>
              <a:t>DEPTH PROPERTY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13D0D"/>
                </a:solidFill>
                <a:latin typeface="Agrandir Black"/>
              </a:rPr>
              <a:t>Every path from any given node to any of its NULL descendants must have the same number of black nodes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0" y="8650314"/>
            <a:ext cx="18471935" cy="21258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1690938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46130" y="3508982"/>
            <a:ext cx="6395740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3D0D"/>
                </a:solidFill>
                <a:latin typeface="Agrandir Black"/>
              </a:rPr>
              <a:t>YES or NO.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3D0D"/>
                </a:solidFill>
                <a:latin typeface="Agrandir Black"/>
              </a:rPr>
              <a:t>If NO, explain why.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30287" y="160945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159690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a.)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30287" y="160945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159690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a.)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19720" y="7300026"/>
            <a:ext cx="1612106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YES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b.)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b.)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8319720" y="7300026"/>
            <a:ext cx="1612106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YES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c.)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c.)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3451638" y="7594917"/>
            <a:ext cx="11384724" cy="22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NO, violates </a:t>
            </a:r>
            <a:r>
              <a:rPr lang="en-US" sz="6099">
                <a:solidFill>
                  <a:srgbClr val="D81E1E"/>
                </a:solidFill>
                <a:latin typeface="Agrandir Black"/>
              </a:rPr>
              <a:t>red property</a:t>
            </a:r>
            <a:r>
              <a:rPr lang="en-US" sz="6099">
                <a:solidFill>
                  <a:srgbClr val="213D0D"/>
                </a:solidFill>
                <a:latin typeface="Agrandir Black"/>
              </a:rPr>
              <a:t> and depth property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d.)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615" y="2086167"/>
            <a:ext cx="17383743" cy="454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84797" indent="-542399" lvl="1">
              <a:lnSpc>
                <a:spcPts val="7034"/>
              </a:lnSpc>
              <a:buFont typeface="Arial"/>
              <a:buChar char="•"/>
            </a:pPr>
            <a:r>
              <a:rPr lang="en-US" sz="5024">
                <a:solidFill>
                  <a:srgbClr val="34571A"/>
                </a:solidFill>
                <a:latin typeface="Agrandir Black"/>
              </a:rPr>
              <a:t>Rudolf Bayer </a:t>
            </a:r>
          </a:p>
          <a:p>
            <a:pPr algn="just" marL="1084797" indent="-542399" lvl="1">
              <a:lnSpc>
                <a:spcPts val="7034"/>
              </a:lnSpc>
              <a:buFont typeface="Arial"/>
              <a:buChar char="•"/>
            </a:pPr>
            <a:r>
              <a:rPr lang="en-US" sz="5024">
                <a:solidFill>
                  <a:srgbClr val="34571A"/>
                </a:solidFill>
                <a:latin typeface="Agrandir Black"/>
              </a:rPr>
              <a:t>1972</a:t>
            </a:r>
          </a:p>
          <a:p>
            <a:pPr algn="just" marL="1084797" indent="-542399" lvl="1">
              <a:lnSpc>
                <a:spcPts val="7034"/>
              </a:lnSpc>
              <a:buFont typeface="Arial"/>
              <a:buChar char="•"/>
            </a:pPr>
            <a:r>
              <a:rPr lang="en-US" sz="5024">
                <a:solidFill>
                  <a:srgbClr val="34571A"/>
                </a:solidFill>
                <a:latin typeface="Agrandir Black"/>
              </a:rPr>
              <a:t>Originally called Symmetric Binary B-tree</a:t>
            </a:r>
          </a:p>
          <a:p>
            <a:pPr algn="just" marL="1084797" indent="-542399" lvl="1">
              <a:lnSpc>
                <a:spcPts val="7034"/>
              </a:lnSpc>
              <a:buFont typeface="Arial"/>
              <a:buChar char="•"/>
            </a:pPr>
            <a:r>
              <a:rPr lang="en-US" sz="5024">
                <a:solidFill>
                  <a:srgbClr val="34571A"/>
                </a:solidFill>
                <a:latin typeface="Agrandir Black"/>
              </a:rPr>
              <a:t>Later renamed to Red-Black Tree by Robert Sedgewick and Leonidas J.  Guibas (1978)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76200"/>
            <a:ext cx="18288000" cy="147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10251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10251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10251">
                <a:solidFill>
                  <a:srgbClr val="010707"/>
                </a:solidFill>
                <a:latin typeface="Agrandir Black"/>
              </a:rPr>
              <a:t>BLACK </a:t>
            </a:r>
            <a:r>
              <a:rPr lang="en-US" sz="10251">
                <a:solidFill>
                  <a:srgbClr val="34571A"/>
                </a:solidFill>
                <a:latin typeface="Agrandir Black"/>
              </a:rPr>
              <a:t>TREES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492711">
            <a:off x="4060971" y="3845989"/>
            <a:ext cx="147440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sp>
        <p:nvSpPr>
          <p:cNvPr name="AutoShape 9" id="9"/>
          <p:cNvSpPr/>
          <p:nvPr/>
        </p:nvSpPr>
        <p:spPr>
          <a:xfrm rot="-7972441">
            <a:off x="6037676" y="3814151"/>
            <a:ext cx="12474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238696" y="1609458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390" y="3019343"/>
            <a:ext cx="2504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25587" y="3019343"/>
            <a:ext cx="48026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895" y="1352283"/>
            <a:ext cx="1311439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d.)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2197" y="4290286"/>
            <a:ext cx="887097" cy="8870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50283" y="4377061"/>
            <a:ext cx="25524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1361" y="4353960"/>
            <a:ext cx="887097" cy="88709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53630" y="4440735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150643" y="6110887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02878" y="4353960"/>
            <a:ext cx="887097" cy="88709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20043" y="4440735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09598" y="5889112"/>
            <a:ext cx="887097" cy="88709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0334" y="5975887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AutoShape 26" id="26"/>
          <p:cNvSpPr/>
          <p:nvPr/>
        </p:nvSpPr>
        <p:spPr>
          <a:xfrm rot="7245689">
            <a:off x="2842845" y="5324261"/>
            <a:ext cx="127033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3772979">
            <a:off x="4288478" y="5435148"/>
            <a:ext cx="14755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06458" y="6054011"/>
            <a:ext cx="423829" cy="44354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180328">
            <a:off x="7069905" y="5374873"/>
            <a:ext cx="140785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6011145" y="6054011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6456836">
            <a:off x="5740071" y="5374873"/>
            <a:ext cx="138511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461467" y="4575735"/>
            <a:ext cx="423829" cy="44354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501936">
            <a:off x="9361355" y="3956876"/>
            <a:ext cx="146504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1199158" y="6061612"/>
            <a:ext cx="423829" cy="44354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011774">
            <a:off x="11022710" y="5410511"/>
            <a:ext cx="141701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3406696" y="6070220"/>
            <a:ext cx="423829" cy="44354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3712764">
            <a:off x="12557008" y="5414815"/>
            <a:ext cx="144305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3933297" y="7294243"/>
            <a:ext cx="423829" cy="44354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3617892">
            <a:off x="3317439" y="6794402"/>
            <a:ext cx="11070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921391" y="7303682"/>
            <a:ext cx="423829" cy="44354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241324">
            <a:off x="1856873" y="6799122"/>
            <a:ext cx="11291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3451638" y="7594917"/>
            <a:ext cx="11384724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NO, violates depth property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30287" y="160945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280005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e.)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30287" y="160945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280005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e.)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51638" y="7594917"/>
            <a:ext cx="11384724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NO, violates </a:t>
            </a:r>
            <a:r>
              <a:rPr lang="en-US" sz="6099">
                <a:solidFill>
                  <a:srgbClr val="000000"/>
                </a:solidFill>
                <a:latin typeface="Agrandir Black"/>
              </a:rPr>
              <a:t>black property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54174" y="1609458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159690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f.)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5576" y="1525852"/>
            <a:ext cx="887097" cy="887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9923" y="2932568"/>
            <a:ext cx="887097" cy="8870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4370" y="2932568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2673" y="4547143"/>
            <a:ext cx="887097" cy="88709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9341350">
            <a:off x="5689742" y="2431935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450740">
            <a:off x="8709522" y="2431935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487227">
            <a:off x="4076729" y="3838850"/>
            <a:ext cx="14555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223242">
            <a:off x="9025900" y="3942580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 OR NOT?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59524" y="4325369"/>
            <a:ext cx="423829" cy="443549"/>
            <a:chOff x="0" y="0"/>
            <a:chExt cx="111626" cy="1168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5295" y="5800617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02456" y="5800617"/>
            <a:ext cx="423829" cy="443549"/>
            <a:chOff x="0" y="0"/>
            <a:chExt cx="111626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0424" y="4325369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-7878980">
            <a:off x="6022301" y="3831693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738971">
            <a:off x="7963978" y="5376604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2477431">
            <a:off x="11222639" y="3831693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690106">
            <a:off x="9532711" y="5376604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8254174" y="1609458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7087" y="3019343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2285" y="301934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25774" y="4648109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11120" y="4634600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47124" y="4339682"/>
            <a:ext cx="423829" cy="44354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18895" y="1352283"/>
            <a:ext cx="1159690" cy="142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071">
                <a:solidFill>
                  <a:srgbClr val="000000"/>
                </a:solidFill>
                <a:latin typeface="Agrandir Black"/>
              </a:rPr>
              <a:t>f.)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51638" y="7594917"/>
            <a:ext cx="11384724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13D0D"/>
                </a:solidFill>
                <a:latin typeface="Agrandir Black"/>
              </a:rPr>
              <a:t>NO, not a BST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0" y="8650314"/>
            <a:ext cx="18471935" cy="21258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004AAD"/>
                </a:solidFill>
                <a:latin typeface="Agrandir Black"/>
              </a:rPr>
              <a:t>SPACE 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AND</a:t>
            </a:r>
            <a:r>
              <a:rPr lang="en-US" sz="8000">
                <a:solidFill>
                  <a:srgbClr val="004AAD"/>
                </a:solidFill>
                <a:latin typeface="Agrandir Black"/>
              </a:rPr>
              <a:t> </a:t>
            </a:r>
            <a:r>
              <a:rPr lang="en-US" sz="8000">
                <a:solidFill>
                  <a:srgbClr val="008037"/>
                </a:solidFill>
                <a:latin typeface="Agrandir Black"/>
              </a:rPr>
              <a:t>TIME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 </a:t>
            </a:r>
            <a:r>
              <a:rPr lang="en-US" sz="8000">
                <a:solidFill>
                  <a:srgbClr val="004AAD"/>
                </a:solidFill>
                <a:latin typeface="Agrandir Black"/>
              </a:rPr>
              <a:t> 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COMPLEXITY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82797" y="1417108"/>
            <a:ext cx="430634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Agrandir Black"/>
              </a:rPr>
              <a:t>SPACE: O( 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14385" y="2809028"/>
            <a:ext cx="4843165" cy="382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037"/>
                </a:solidFill>
                <a:latin typeface="Agrandir Black"/>
              </a:rPr>
              <a:t>TIME: O(Log N)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037"/>
                </a:solidFill>
                <a:latin typeface="Agrandir Black"/>
              </a:rPr>
              <a:t>Search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037"/>
                </a:solidFill>
                <a:latin typeface="Agrandir Black"/>
              </a:rPr>
              <a:t>Insert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8037"/>
                </a:solidFill>
                <a:latin typeface="Agrandir Black"/>
              </a:rPr>
              <a:t>Delete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414" y="7142402"/>
            <a:ext cx="6533108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Black"/>
              </a:rPr>
              <a:t>N=number of nodes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0" y="8650314"/>
            <a:ext cx="18471935" cy="21258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000000"/>
                </a:solidFill>
                <a:latin typeface="Agrandir Black"/>
              </a:rPr>
              <a:t>VARIATIONS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09707" y="2335903"/>
            <a:ext cx="9452521" cy="28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3D0D"/>
                </a:solidFill>
                <a:latin typeface="Agrandir Black"/>
              </a:rPr>
              <a:t>Left-leaning Red Black Tree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3D0D"/>
                </a:solidFill>
                <a:latin typeface="Agrandir Black"/>
              </a:rPr>
              <a:t>Tango Tree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0" y="8650314"/>
            <a:ext cx="18471935" cy="21258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213D0D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BLACK 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VS AVL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7069" y="2215587"/>
            <a:ext cx="4997797" cy="28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571A"/>
                </a:solidFill>
                <a:latin typeface="Agrandir Black"/>
              </a:rPr>
              <a:t>Less rotations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571A"/>
                </a:solidFill>
                <a:latin typeface="Agrandir Black"/>
              </a:rPr>
              <a:t>Less balanced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0" y="8650314"/>
            <a:ext cx="18471935" cy="21258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88848" y="2584501"/>
            <a:ext cx="9910303" cy="51179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213D0D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BLACK 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VS AVL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49088" y="8050874"/>
            <a:ext cx="383891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©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Geeks for Geeks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541493"/>
            <a:ext cx="9174923" cy="36020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541493"/>
            <a:ext cx="8820294" cy="55707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6675"/>
            <a:ext cx="18288000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000000"/>
                </a:solidFill>
                <a:latin typeface="Agrandir Black"/>
              </a:rPr>
              <a:t>ORIGINAL VERSION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2276" y="9400751"/>
            <a:ext cx="707722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Algorithms 4th Edition, Sedgewick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18197" y="2653464"/>
            <a:ext cx="15851605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WHAT MAKES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00000"/>
                </a:solidFill>
                <a:latin typeface="Agrandir Black"/>
              </a:rPr>
              <a:t>BLACK 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TREE A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 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 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TREE?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5625" r="0" b="12896"/>
          <a:stretch>
            <a:fillRect/>
          </a:stretch>
        </p:blipFill>
        <p:spPr>
          <a:xfrm flipH="false" flipV="false" rot="0">
            <a:off x="-183935" y="8139508"/>
            <a:ext cx="18471935" cy="212588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92456" y="2253029"/>
            <a:ext cx="5872901" cy="4235817"/>
            <a:chOff x="0" y="0"/>
            <a:chExt cx="7830534" cy="56477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830534" cy="5647756"/>
              <a:chOff x="0" y="0"/>
              <a:chExt cx="2724735" cy="1965209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724735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724735">
                    <a:moveTo>
                      <a:pt x="0" y="0"/>
                    </a:moveTo>
                    <a:lnTo>
                      <a:pt x="0" y="1965209"/>
                    </a:lnTo>
                    <a:lnTo>
                      <a:pt x="2724735" y="1965209"/>
                    </a:lnTo>
                    <a:lnTo>
                      <a:pt x="2724735" y="0"/>
                    </a:lnTo>
                    <a:lnTo>
                      <a:pt x="0" y="0"/>
                    </a:lnTo>
                    <a:close/>
                    <a:moveTo>
                      <a:pt x="2663775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663775" y="59690"/>
                    </a:lnTo>
                    <a:lnTo>
                      <a:pt x="2663775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082487" y="414448"/>
              <a:ext cx="1724554" cy="1469981"/>
              <a:chOff x="0" y="0"/>
              <a:chExt cx="2305547" cy="1965209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059821" y="2088887"/>
              <a:ext cx="1724554" cy="1469981"/>
              <a:chOff x="0" y="0"/>
              <a:chExt cx="2305547" cy="1965209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59821" y="3758588"/>
              <a:ext cx="1724554" cy="1469981"/>
              <a:chOff x="0" y="0"/>
              <a:chExt cx="2305547" cy="196520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24132" y="2088887"/>
              <a:ext cx="1724554" cy="1469981"/>
              <a:chOff x="0" y="0"/>
              <a:chExt cx="2305547" cy="1965209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93238" y="2088887"/>
              <a:ext cx="1724554" cy="1469981"/>
              <a:chOff x="0" y="0"/>
              <a:chExt cx="2305547" cy="1965209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10470" y="749745"/>
              <a:ext cx="1816093" cy="6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5"/>
                </a:lnSpc>
              </a:pPr>
              <a:r>
                <a:rPr lang="en-US" sz="2516">
                  <a:solidFill>
                    <a:srgbClr val="213D0D"/>
                  </a:solidFill>
                  <a:latin typeface="Agrandir Black"/>
                </a:rPr>
                <a:t>parent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24132" y="2324376"/>
              <a:ext cx="1816093" cy="6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5"/>
                </a:lnSpc>
              </a:pPr>
              <a:r>
                <a:rPr lang="en-US" sz="2516">
                  <a:solidFill>
                    <a:srgbClr val="213D0D"/>
                  </a:solidFill>
                  <a:latin typeface="Agrandir Black"/>
                </a:rPr>
                <a:t>left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990948" y="2324376"/>
              <a:ext cx="1816093" cy="6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5"/>
                </a:lnSpc>
              </a:pPr>
              <a:r>
                <a:rPr lang="en-US" sz="2516">
                  <a:solidFill>
                    <a:srgbClr val="213D0D"/>
                  </a:solidFill>
                  <a:latin typeface="Agrandir Black"/>
                </a:rPr>
                <a:t>elem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547468" y="2433853"/>
              <a:ext cx="1816093" cy="6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5"/>
                </a:lnSpc>
              </a:pPr>
              <a:r>
                <a:rPr lang="en-US" sz="2516">
                  <a:solidFill>
                    <a:srgbClr val="213D0D"/>
                  </a:solidFill>
                  <a:latin typeface="Agrandir Black"/>
                </a:rPr>
                <a:t>right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036717" y="4067819"/>
              <a:ext cx="1816093" cy="680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5"/>
                </a:lnSpc>
              </a:pPr>
              <a:r>
                <a:rPr lang="en-US" sz="2516">
                  <a:solidFill>
                    <a:srgbClr val="213D0D"/>
                  </a:solidFill>
                  <a:latin typeface="Agrandir Black"/>
                </a:rPr>
                <a:t>color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52032" y="2253029"/>
            <a:ext cx="4854451" cy="1897545"/>
            <a:chOff x="0" y="0"/>
            <a:chExt cx="2724735" cy="106506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724735" cy="1065065"/>
            </a:xfrm>
            <a:custGeom>
              <a:avLst/>
              <a:gdLst/>
              <a:ahLst/>
              <a:cxnLst/>
              <a:rect r="r" b="b" t="t" l="l"/>
              <a:pathLst>
                <a:path h="1065065" w="2724735">
                  <a:moveTo>
                    <a:pt x="0" y="0"/>
                  </a:moveTo>
                  <a:lnTo>
                    <a:pt x="0" y="1065065"/>
                  </a:lnTo>
                  <a:lnTo>
                    <a:pt x="2724735" y="1065065"/>
                  </a:lnTo>
                  <a:lnTo>
                    <a:pt x="2724735" y="0"/>
                  </a:lnTo>
                  <a:lnTo>
                    <a:pt x="0" y="0"/>
                  </a:lnTo>
                  <a:close/>
                  <a:moveTo>
                    <a:pt x="2663775" y="1004105"/>
                  </a:moveTo>
                  <a:lnTo>
                    <a:pt x="59690" y="1004105"/>
                  </a:lnTo>
                  <a:lnTo>
                    <a:pt x="59690" y="59690"/>
                  </a:lnTo>
                  <a:lnTo>
                    <a:pt x="2663775" y="59690"/>
                  </a:lnTo>
                  <a:lnTo>
                    <a:pt x="2663775" y="1004105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90346" y="2650559"/>
            <a:ext cx="1293415" cy="1102486"/>
            <a:chOff x="0" y="0"/>
            <a:chExt cx="2305547" cy="196520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305547" cy="1965209"/>
            </a:xfrm>
            <a:custGeom>
              <a:avLst/>
              <a:gdLst/>
              <a:ahLst/>
              <a:cxnLst/>
              <a:rect r="r" b="b" t="t" l="l"/>
              <a:pathLst>
                <a:path h="1965209" w="2305547">
                  <a:moveTo>
                    <a:pt x="0" y="0"/>
                  </a:moveTo>
                  <a:lnTo>
                    <a:pt x="0" y="1965209"/>
                  </a:lnTo>
                  <a:lnTo>
                    <a:pt x="2305547" y="1965209"/>
                  </a:lnTo>
                  <a:lnTo>
                    <a:pt x="2305547" y="0"/>
                  </a:lnTo>
                  <a:lnTo>
                    <a:pt x="0" y="0"/>
                  </a:lnTo>
                  <a:close/>
                  <a:moveTo>
                    <a:pt x="2244587" y="1904249"/>
                  </a:moveTo>
                  <a:lnTo>
                    <a:pt x="59690" y="1904249"/>
                  </a:lnTo>
                  <a:lnTo>
                    <a:pt x="59690" y="59690"/>
                  </a:lnTo>
                  <a:lnTo>
                    <a:pt x="2244587" y="59690"/>
                  </a:lnTo>
                  <a:lnTo>
                    <a:pt x="2244587" y="1904249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547912" y="2648329"/>
            <a:ext cx="1293415" cy="1102486"/>
            <a:chOff x="0" y="0"/>
            <a:chExt cx="2305547" cy="196520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305547" cy="1965209"/>
            </a:xfrm>
            <a:custGeom>
              <a:avLst/>
              <a:gdLst/>
              <a:ahLst/>
              <a:cxnLst/>
              <a:rect r="r" b="b" t="t" l="l"/>
              <a:pathLst>
                <a:path h="1965209" w="2305547">
                  <a:moveTo>
                    <a:pt x="0" y="0"/>
                  </a:moveTo>
                  <a:lnTo>
                    <a:pt x="0" y="1965209"/>
                  </a:lnTo>
                  <a:lnTo>
                    <a:pt x="2305547" y="1965209"/>
                  </a:lnTo>
                  <a:lnTo>
                    <a:pt x="2305547" y="0"/>
                  </a:lnTo>
                  <a:lnTo>
                    <a:pt x="0" y="0"/>
                  </a:lnTo>
                  <a:close/>
                  <a:moveTo>
                    <a:pt x="2244587" y="1904249"/>
                  </a:moveTo>
                  <a:lnTo>
                    <a:pt x="59690" y="1904249"/>
                  </a:lnTo>
                  <a:lnTo>
                    <a:pt x="59690" y="59690"/>
                  </a:lnTo>
                  <a:lnTo>
                    <a:pt x="2244587" y="59690"/>
                  </a:lnTo>
                  <a:lnTo>
                    <a:pt x="2244587" y="1904249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559942" y="4820144"/>
            <a:ext cx="4346541" cy="3134933"/>
            <a:chOff x="0" y="0"/>
            <a:chExt cx="5795388" cy="417991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795388" cy="4179911"/>
              <a:chOff x="0" y="0"/>
              <a:chExt cx="2724735" cy="1965209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2724735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724735">
                    <a:moveTo>
                      <a:pt x="0" y="0"/>
                    </a:moveTo>
                    <a:lnTo>
                      <a:pt x="0" y="1965209"/>
                    </a:lnTo>
                    <a:lnTo>
                      <a:pt x="2724735" y="1965209"/>
                    </a:lnTo>
                    <a:lnTo>
                      <a:pt x="2724735" y="0"/>
                    </a:lnTo>
                    <a:lnTo>
                      <a:pt x="0" y="0"/>
                    </a:lnTo>
                    <a:close/>
                    <a:moveTo>
                      <a:pt x="2663775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663775" y="59690"/>
                    </a:lnTo>
                    <a:lnTo>
                      <a:pt x="2663775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2281353" y="306733"/>
              <a:ext cx="1276345" cy="1087935"/>
              <a:chOff x="0" y="0"/>
              <a:chExt cx="2305547" cy="1965209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2264577" y="1545988"/>
              <a:ext cx="1276345" cy="1087935"/>
              <a:chOff x="0" y="0"/>
              <a:chExt cx="2305547" cy="1965209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2264577" y="2781735"/>
              <a:ext cx="1276345" cy="1087935"/>
              <a:chOff x="0" y="0"/>
              <a:chExt cx="2305547" cy="1965209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387911" y="1545988"/>
              <a:ext cx="1276345" cy="1087935"/>
              <a:chOff x="0" y="0"/>
              <a:chExt cx="2305547" cy="1965209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4139563" y="1545988"/>
              <a:ext cx="1276345" cy="1087935"/>
              <a:chOff x="0" y="0"/>
              <a:chExt cx="2305547" cy="1965209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0" y="0"/>
                <a:ext cx="2305547" cy="1965209"/>
              </a:xfrm>
              <a:custGeom>
                <a:avLst/>
                <a:gdLst/>
                <a:ahLst/>
                <a:cxnLst/>
                <a:rect r="r" b="b" t="t" l="l"/>
                <a:pathLst>
                  <a:path h="1965209" w="2305547">
                    <a:moveTo>
                      <a:pt x="0" y="0"/>
                    </a:moveTo>
                    <a:lnTo>
                      <a:pt x="0" y="1965209"/>
                    </a:lnTo>
                    <a:lnTo>
                      <a:pt x="2305547" y="1965209"/>
                    </a:lnTo>
                    <a:lnTo>
                      <a:pt x="2305547" y="0"/>
                    </a:lnTo>
                    <a:lnTo>
                      <a:pt x="0" y="0"/>
                    </a:lnTo>
                    <a:close/>
                    <a:moveTo>
                      <a:pt x="2244587" y="1904249"/>
                    </a:moveTo>
                    <a:lnTo>
                      <a:pt x="59690" y="1904249"/>
                    </a:lnTo>
                    <a:lnTo>
                      <a:pt x="59690" y="59690"/>
                    </a:lnTo>
                    <a:lnTo>
                      <a:pt x="2244587" y="59690"/>
                    </a:lnTo>
                    <a:lnTo>
                      <a:pt x="2244587" y="1904249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2302063" y="557953"/>
              <a:ext cx="1344093" cy="500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79"/>
                </a:lnSpc>
              </a:pP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87911" y="1723339"/>
              <a:ext cx="1344093" cy="492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9"/>
                </a:lnSpc>
              </a:pPr>
              <a:r>
                <a:rPr lang="en-US" sz="1862">
                  <a:solidFill>
                    <a:srgbClr val="EF7C8E"/>
                  </a:solidFill>
                  <a:latin typeface="Agrandir Black"/>
                </a:rPr>
                <a:t>null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213604" y="1723339"/>
              <a:ext cx="1344093" cy="492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9"/>
                </a:lnSpc>
              </a:pPr>
              <a:r>
                <a:rPr lang="en-US" sz="1862">
                  <a:solidFill>
                    <a:srgbClr val="EF7C8E"/>
                  </a:solidFill>
                  <a:latin typeface="Agrandir Black"/>
                </a:rPr>
                <a:t>0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4105688" y="1804363"/>
              <a:ext cx="1344093" cy="492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9"/>
                </a:lnSpc>
              </a:pPr>
              <a:r>
                <a:rPr lang="en-US" sz="1862">
                  <a:solidFill>
                    <a:srgbClr val="EF7C8E"/>
                  </a:solidFill>
                  <a:latin typeface="Agrandir Black"/>
                </a:rPr>
                <a:t>null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247478" y="3013663"/>
              <a:ext cx="1344093" cy="492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9"/>
                </a:lnSpc>
              </a:pPr>
              <a:r>
                <a:rPr lang="en-US" sz="1862">
                  <a:solidFill>
                    <a:srgbClr val="EF7C8E"/>
                  </a:solidFill>
                  <a:latin typeface="Agrandir Black"/>
                </a:rPr>
                <a:t>BLACK</a:t>
              </a:r>
            </a:p>
          </p:txBody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3336084">
            <a:off x="8738017" y="3456854"/>
            <a:ext cx="1837236" cy="1999712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STRUCTURE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92456" y="6279296"/>
            <a:ext cx="3645466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rbt-node, *ptr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90346" y="2460385"/>
            <a:ext cx="1362070" cy="5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516">
                <a:solidFill>
                  <a:srgbClr val="213D0D"/>
                </a:solidFill>
                <a:latin typeface="Agrandir Black"/>
              </a:rPr>
              <a:t>root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479258" y="2476879"/>
            <a:ext cx="1362070" cy="55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516">
                <a:solidFill>
                  <a:srgbClr val="213D0D"/>
                </a:solidFill>
                <a:latin typeface="Agrandir Black"/>
              </a:rPr>
              <a:t>NIL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64413" y="3941024"/>
            <a:ext cx="2238697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rbt-tree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true" rot="5868133">
            <a:off x="12126724" y="3254090"/>
            <a:ext cx="2088751" cy="227347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2989262" y="5057447"/>
            <a:ext cx="17487900" cy="4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1862" u="none">
                <a:solidFill>
                  <a:srgbClr val="EF7C8E"/>
                </a:solidFill>
                <a:latin typeface="Agrandir Black"/>
              </a:rPr>
              <a:t>null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439089" y="4014285"/>
            <a:ext cx="2668869" cy="163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EF7C8E"/>
                </a:solidFill>
                <a:latin typeface="Agrandir Black"/>
              </a:rPr>
              <a:t>after initialization of RBT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627173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5625" r="0" b="12896"/>
          <a:stretch>
            <a:fillRect/>
          </a:stretch>
        </p:blipFill>
        <p:spPr>
          <a:xfrm flipH="false" flipV="false" rot="0">
            <a:off x="0" y="8195359"/>
            <a:ext cx="18471935" cy="212588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9252340">
            <a:off x="8035587" y="4378050"/>
            <a:ext cx="1365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559755">
            <a:off x="9264539" y="4378050"/>
            <a:ext cx="135570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2019015">
            <a:off x="6906035" y="5924400"/>
            <a:ext cx="1307095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889572" y="3212896"/>
            <a:ext cx="887097" cy="887097"/>
            <a:chOff x="0" y="0"/>
            <a:chExt cx="1182796" cy="118279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417494" y="140049"/>
              <a:ext cx="347861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60070" y="4694208"/>
            <a:ext cx="887097" cy="887097"/>
            <a:chOff x="0" y="0"/>
            <a:chExt cx="1182796" cy="118279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395799" y="144275"/>
              <a:ext cx="370284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8112" y="4694208"/>
            <a:ext cx="887097" cy="887097"/>
            <a:chOff x="0" y="0"/>
            <a:chExt cx="1182796" cy="118279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278448" y="144275"/>
              <a:ext cx="646708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15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71998" y="6305595"/>
            <a:ext cx="887097" cy="887097"/>
            <a:chOff x="0" y="0"/>
            <a:chExt cx="1182796" cy="118279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416397" y="145184"/>
              <a:ext cx="316111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84283" y="6371214"/>
            <a:ext cx="423829" cy="443549"/>
            <a:chOff x="0" y="0"/>
            <a:chExt cx="111626" cy="11681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22934" y="6371214"/>
            <a:ext cx="423829" cy="443549"/>
            <a:chOff x="0" y="0"/>
            <a:chExt cx="111626" cy="11681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rot="-3423662">
            <a:off x="9825169" y="5957209"/>
            <a:ext cx="94120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2752336">
            <a:off x="7953376" y="5917304"/>
            <a:ext cx="98928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2714687">
            <a:off x="10387076" y="5957209"/>
            <a:ext cx="11123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436" t="0" r="0" b="0"/>
          <a:stretch>
            <a:fillRect/>
          </a:stretch>
        </p:blipFill>
        <p:spPr>
          <a:xfrm flipH="false" flipV="false" rot="10173926">
            <a:off x="9800426" y="3066816"/>
            <a:ext cx="1819062" cy="428444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FAMILY TREE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34849" y="2701084"/>
            <a:ext cx="4072305" cy="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grandparent of Z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436" t="0" r="0" b="0"/>
          <a:stretch>
            <a:fillRect/>
          </a:stretch>
        </p:blipFill>
        <p:spPr>
          <a:xfrm flipH="false" flipV="false" rot="1228112">
            <a:off x="5823520" y="4387373"/>
            <a:ext cx="1819062" cy="42844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436" t="0" r="0" b="0"/>
          <a:stretch>
            <a:fillRect/>
          </a:stretch>
        </p:blipFill>
        <p:spPr>
          <a:xfrm flipH="false" flipV="false" rot="-9317529">
            <a:off x="11001486" y="5513144"/>
            <a:ext cx="1819062" cy="428444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3185403" y="3859241"/>
            <a:ext cx="2866797" cy="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parent of Z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48601" y="5842909"/>
            <a:ext cx="2668869" cy="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uncle  of Z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348871" y="6291404"/>
            <a:ext cx="887097" cy="887097"/>
            <a:chOff x="0" y="0"/>
            <a:chExt cx="1182796" cy="1182796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2796" cy="1182796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416397" y="145184"/>
              <a:ext cx="316111" cy="770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Z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28700" y="1709848"/>
            <a:ext cx="3590102" cy="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Z = 13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436" t="0" r="0" b="0"/>
          <a:stretch>
            <a:fillRect/>
          </a:stretch>
        </p:blipFill>
        <p:spPr>
          <a:xfrm flipH="false" flipV="false" rot="0">
            <a:off x="4566862" y="6588588"/>
            <a:ext cx="1819062" cy="428444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875036" y="6460982"/>
            <a:ext cx="2866797" cy="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sibling of Z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4000"/>
          </a:blip>
          <a:srcRect l="0" t="0" r="0" b="0"/>
          <a:stretch>
            <a:fillRect/>
          </a:stretch>
        </p:blipFill>
        <p:spPr>
          <a:xfrm flipH="false" flipV="false" rot="0">
            <a:off x="15180602" y="3394038"/>
            <a:ext cx="4663832" cy="71751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59000"/>
          </a:blip>
          <a:srcRect l="0" t="0" r="0" b="0"/>
          <a:stretch>
            <a:fillRect/>
          </a:stretch>
        </p:blipFill>
        <p:spPr>
          <a:xfrm flipH="false" flipV="false" rot="0">
            <a:off x="-1570911" y="7790187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8886" y="9106107"/>
            <a:ext cx="1492916" cy="14630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8000"/>
          </a:blip>
          <a:srcRect l="0" t="0" r="0" b="0"/>
          <a:stretch>
            <a:fillRect/>
          </a:stretch>
        </p:blipFill>
        <p:spPr>
          <a:xfrm flipH="false" flipV="false" rot="0">
            <a:off x="3595254" y="8869025"/>
            <a:ext cx="5295518" cy="34002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5724144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 (RULES)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4858" y="1892241"/>
            <a:ext cx="14020994" cy="56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NEW nodes starts as </a:t>
            </a:r>
            <a:r>
              <a:rPr lang="en-US" sz="3200">
                <a:solidFill>
                  <a:srgbClr val="D81E1E"/>
                </a:solidFill>
                <a:latin typeface="Agrandir Black"/>
              </a:rPr>
              <a:t>RED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all NULL nodes are </a:t>
            </a:r>
            <a:r>
              <a:rPr lang="en-US" sz="3200">
                <a:solidFill>
                  <a:srgbClr val="010707"/>
                </a:solidFill>
                <a:latin typeface="Agrandir Black"/>
              </a:rPr>
              <a:t>BLACK </a:t>
            </a:r>
            <a:r>
              <a:rPr lang="en-US" sz="3200">
                <a:solidFill>
                  <a:srgbClr val="213D0D"/>
                </a:solidFill>
                <a:latin typeface="Agrandir Black"/>
              </a:rPr>
              <a:t>(how?)</a:t>
            </a:r>
          </a:p>
          <a:p>
            <a:pPr marL="1381761" indent="-460587" lvl="2">
              <a:lnSpc>
                <a:spcPts val="6400"/>
              </a:lnSpc>
              <a:buFont typeface="Arial"/>
              <a:buChar char="⚬"/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have a NIL node with elem=0, color=BLACK, Left=Right=NULL, to act as the "null" node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ROOT is always BLACK</a:t>
            </a:r>
          </a:p>
          <a:p>
            <a:pPr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213D0D"/>
                </a:solidFill>
                <a:latin typeface="Agrandir Black"/>
              </a:rPr>
              <a:t>no CONSECUTIVE REDS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4000"/>
          </a:blip>
          <a:srcRect l="0" t="0" r="0" b="0"/>
          <a:stretch>
            <a:fillRect/>
          </a:stretch>
        </p:blipFill>
        <p:spPr>
          <a:xfrm flipH="false" flipV="false" rot="0">
            <a:off x="15180602" y="3394038"/>
            <a:ext cx="4663832" cy="71751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59000"/>
          </a:blip>
          <a:srcRect l="0" t="0" r="0" b="0"/>
          <a:stretch>
            <a:fillRect/>
          </a:stretch>
        </p:blipFill>
        <p:spPr>
          <a:xfrm flipH="false" flipV="false" rot="0">
            <a:off x="-1570911" y="7790187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8886" y="9106107"/>
            <a:ext cx="1492916" cy="14630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8000"/>
          </a:blip>
          <a:srcRect l="0" t="0" r="0" b="0"/>
          <a:stretch>
            <a:fillRect/>
          </a:stretch>
        </p:blipFill>
        <p:spPr>
          <a:xfrm flipH="false" flipV="false" rot="0">
            <a:off x="3595254" y="8869025"/>
            <a:ext cx="5295518" cy="34002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5724144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895" y="2919060"/>
            <a:ext cx="15396210" cy="454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if Z is ROOT, recolour as BLACK</a:t>
            </a:r>
          </a:p>
          <a:p>
            <a:pPr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else,  check colour of Z-parent:</a:t>
            </a:r>
          </a:p>
          <a:p>
            <a:pPr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NO ACTION if Z-parent colour is BLACK</a:t>
            </a:r>
          </a:p>
          <a:p>
            <a:pPr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if RED, check colour of Z-uncle</a:t>
            </a:r>
          </a:p>
          <a:p>
            <a:pPr marL="1813558" indent="-453390" lvl="3">
              <a:lnSpc>
                <a:spcPts val="4479"/>
              </a:lnSpc>
              <a:buFont typeface="Arial"/>
              <a:buChar char="￭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if Z-uncle colour is RED, recolour Z-parent and Z-uncle to BLACK,  </a:t>
            </a:r>
            <a:r>
              <a:rPr lang="en-US" sz="2799">
                <a:solidFill>
                  <a:srgbClr val="213D0D"/>
                </a:solidFill>
                <a:latin typeface="Agrandir Black"/>
              </a:rPr>
              <a:t>recolour Z-grandparent to RED</a:t>
            </a:r>
          </a:p>
          <a:p>
            <a:pPr marL="1813558" indent="-453390" lvl="3">
              <a:lnSpc>
                <a:spcPts val="4479"/>
              </a:lnSpc>
              <a:buFont typeface="Arial"/>
              <a:buChar char="￭"/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if Z-uncle colour is BLACK, check the family tree for ROTATIONS                        (4 possible rotation scenarios)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458" y="1652698"/>
            <a:ext cx="15602386" cy="61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213D0D"/>
                </a:solidFill>
                <a:latin typeface="Agrandir Black"/>
              </a:rPr>
              <a:t>let new node be Z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4000"/>
          </a:blip>
          <a:srcRect l="0" t="0" r="0" b="0"/>
          <a:stretch>
            <a:fillRect/>
          </a:stretch>
        </p:blipFill>
        <p:spPr>
          <a:xfrm flipH="false" flipV="false" rot="0">
            <a:off x="15180602" y="3394038"/>
            <a:ext cx="4663832" cy="71751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59000"/>
          </a:blip>
          <a:srcRect l="0" t="0" r="0" b="0"/>
          <a:stretch>
            <a:fillRect/>
          </a:stretch>
        </p:blipFill>
        <p:spPr>
          <a:xfrm flipH="false" flipV="false" rot="0">
            <a:off x="-1570911" y="7790187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8886" y="9106107"/>
            <a:ext cx="1492916" cy="14630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8000"/>
          </a:blip>
          <a:srcRect l="0" t="0" r="0" b="0"/>
          <a:stretch>
            <a:fillRect/>
          </a:stretch>
        </p:blipFill>
        <p:spPr>
          <a:xfrm flipH="false" flipV="false" rot="0">
            <a:off x="3595254" y="8869025"/>
            <a:ext cx="5295518" cy="34002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6230600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ROTATION SCENARIOS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895" y="1481248"/>
            <a:ext cx="15396210" cy="631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LEFT-LEFT CASE</a:t>
            </a:r>
          </a:p>
          <a:p>
            <a:pPr algn="l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Z-parent is Left-child of Z-grandparent and Z is Left-child of Z-parent </a:t>
            </a:r>
          </a:p>
          <a:p>
            <a:pPr algn="l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LEFT-RIGHT CASE</a:t>
            </a:r>
          </a:p>
          <a:p>
            <a:pPr algn="l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Z-parent is Left-child of Z-grandparent and Z is Right-child of Z-parent </a:t>
            </a:r>
          </a:p>
          <a:p>
            <a:pPr algn="l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RIGHT-RIGHT CASE</a:t>
            </a:r>
          </a:p>
          <a:p>
            <a:pPr algn="l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Z-parent is Right-child of Z-grandparent and Z is Right-child of Z-parent </a:t>
            </a:r>
          </a:p>
          <a:p>
            <a:pPr algn="l" marL="604519" indent="-302260" lvl="1">
              <a:lnSpc>
                <a:spcPts val="6299"/>
              </a:lnSpc>
              <a:buFont typeface="Arial"/>
              <a:buChar char="•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RIGHT-LEFT CASE</a:t>
            </a:r>
          </a:p>
          <a:p>
            <a:pPr algn="l" marL="1209039" indent="-403013" lvl="2">
              <a:lnSpc>
                <a:spcPts val="6299"/>
              </a:lnSpc>
              <a:buFont typeface="Arial"/>
              <a:buChar char="⚬"/>
            </a:pPr>
            <a:r>
              <a:rPr lang="en-US" sz="2799" u="none">
                <a:solidFill>
                  <a:srgbClr val="213D0D"/>
                </a:solidFill>
                <a:latin typeface="Agrandir Black"/>
              </a:rPr>
              <a:t>Z-parent is Right-child of Z-grandparent and Z is Left-child of Z-parent 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54000"/>
          </a:blip>
          <a:srcRect l="0" t="0" r="0" b="0"/>
          <a:stretch>
            <a:fillRect/>
          </a:stretch>
        </p:blipFill>
        <p:spPr>
          <a:xfrm flipH="false" flipV="false" rot="0">
            <a:off x="15180602" y="3394038"/>
            <a:ext cx="4663832" cy="71751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59000"/>
          </a:blip>
          <a:srcRect l="0" t="0" r="0" b="0"/>
          <a:stretch>
            <a:fillRect/>
          </a:stretch>
        </p:blipFill>
        <p:spPr>
          <a:xfrm flipH="false" flipV="false" rot="0">
            <a:off x="-1570911" y="7790187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8886" y="9106107"/>
            <a:ext cx="1492916" cy="14630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8000"/>
          </a:blip>
          <a:srcRect l="0" t="0" r="0" b="0"/>
          <a:stretch>
            <a:fillRect/>
          </a:stretch>
        </p:blipFill>
        <p:spPr>
          <a:xfrm flipH="false" flipV="false" rot="0">
            <a:off x="3595254" y="8869025"/>
            <a:ext cx="5295518" cy="340028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39111" y="1683948"/>
            <a:ext cx="4864422" cy="160384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300644" y="1094106"/>
            <a:ext cx="6134112" cy="316929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94837" y="3877638"/>
            <a:ext cx="7581258" cy="470799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099127" y="4422755"/>
            <a:ext cx="7160173" cy="54148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1602" y="-74919"/>
            <a:ext cx="12263863" cy="116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23"/>
              </a:lnSpc>
            </a:pPr>
            <a:r>
              <a:rPr lang="en-US" sz="5873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5873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5873">
                <a:solidFill>
                  <a:srgbClr val="34571A"/>
                </a:solidFill>
                <a:latin typeface="Agrandir Black"/>
              </a:rPr>
              <a:t>T - INSERTION CASES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932085" y="3850669"/>
            <a:ext cx="423829" cy="44354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92609" y="2520315"/>
            <a:ext cx="1551391" cy="810112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09848"/>
            <a:ext cx="11613897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initialize RBT tree as R (as shown in the structure slide)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016270" y="2519894"/>
            <a:ext cx="1551391" cy="810112"/>
            <a:chOff x="0" y="0"/>
            <a:chExt cx="565952" cy="2955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14559" y="2524111"/>
            <a:ext cx="1101711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3024" y="2524111"/>
            <a:ext cx="1101711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8" id="18"/>
          <p:cNvSpPr/>
          <p:nvPr/>
        </p:nvSpPr>
        <p:spPr>
          <a:xfrm rot="2623726">
            <a:off x="8260100" y="3581028"/>
            <a:ext cx="7801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7866777">
            <a:off x="9219224" y="3571288"/>
            <a:ext cx="6910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22489" y="1686212"/>
            <a:ext cx="2443023" cy="1457022"/>
            <a:chOff x="0" y="0"/>
            <a:chExt cx="3257364" cy="194269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66583" y="1457057"/>
              <a:ext cx="464048" cy="485638"/>
              <a:chOff x="0" y="0"/>
              <a:chExt cx="111626" cy="116819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11626" cy="116819"/>
              </a:xfrm>
              <a:custGeom>
                <a:avLst/>
                <a:gdLst/>
                <a:ahLst/>
                <a:cxnLst/>
                <a:rect r="r" b="b" t="t" l="l"/>
                <a:pathLst>
                  <a:path h="116819" w="111626">
                    <a:moveTo>
                      <a:pt x="0" y="0"/>
                    </a:moveTo>
                    <a:lnTo>
                      <a:pt x="111626" y="0"/>
                    </a:lnTo>
                    <a:lnTo>
                      <a:pt x="111626" y="116819"/>
                    </a:lnTo>
                    <a:lnTo>
                      <a:pt x="0" y="11681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461"/>
              <a:ext cx="1698607" cy="886986"/>
              <a:chOff x="0" y="0"/>
              <a:chExt cx="565952" cy="295531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565951" cy="295531"/>
              </a:xfrm>
              <a:custGeom>
                <a:avLst/>
                <a:gdLst/>
                <a:ahLst/>
                <a:cxnLst/>
                <a:rect r="r" b="b" t="t" l="l"/>
                <a:pathLst>
                  <a:path h="295531" w="565951">
                    <a:moveTo>
                      <a:pt x="0" y="0"/>
                    </a:moveTo>
                    <a:lnTo>
                      <a:pt x="0" y="295531"/>
                    </a:lnTo>
                    <a:lnTo>
                      <a:pt x="565951" y="295531"/>
                    </a:lnTo>
                    <a:lnTo>
                      <a:pt x="565951" y="0"/>
                    </a:lnTo>
                    <a:lnTo>
                      <a:pt x="0" y="0"/>
                    </a:lnTo>
                    <a:close/>
                    <a:moveTo>
                      <a:pt x="504991" y="234571"/>
                    </a:moveTo>
                    <a:lnTo>
                      <a:pt x="59690" y="234571"/>
                    </a:lnTo>
                    <a:lnTo>
                      <a:pt x="59690" y="59690"/>
                    </a:lnTo>
                    <a:lnTo>
                      <a:pt x="504991" y="59690"/>
                    </a:lnTo>
                    <a:lnTo>
                      <a:pt x="504991" y="234571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558756" y="0"/>
              <a:ext cx="1698607" cy="886986"/>
              <a:chOff x="0" y="0"/>
              <a:chExt cx="565952" cy="295531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565951" cy="295531"/>
              </a:xfrm>
              <a:custGeom>
                <a:avLst/>
                <a:gdLst/>
                <a:ahLst/>
                <a:cxnLst/>
                <a:rect r="r" b="b" t="t" l="l"/>
                <a:pathLst>
                  <a:path h="295531" w="565951">
                    <a:moveTo>
                      <a:pt x="0" y="0"/>
                    </a:moveTo>
                    <a:lnTo>
                      <a:pt x="0" y="295531"/>
                    </a:lnTo>
                    <a:lnTo>
                      <a:pt x="565951" y="295531"/>
                    </a:lnTo>
                    <a:lnTo>
                      <a:pt x="565951" y="0"/>
                    </a:lnTo>
                    <a:lnTo>
                      <a:pt x="0" y="0"/>
                    </a:lnTo>
                    <a:close/>
                    <a:moveTo>
                      <a:pt x="504991" y="234571"/>
                    </a:moveTo>
                    <a:lnTo>
                      <a:pt x="59690" y="234571"/>
                    </a:lnTo>
                    <a:lnTo>
                      <a:pt x="59690" y="59690"/>
                    </a:lnTo>
                    <a:lnTo>
                      <a:pt x="504991" y="59690"/>
                    </a:lnTo>
                    <a:lnTo>
                      <a:pt x="504991" y="234571"/>
                    </a:lnTo>
                    <a:close/>
                  </a:path>
                </a:pathLst>
              </a:custGeom>
              <a:solidFill>
                <a:srgbClr val="61A871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52500" y="23181"/>
              <a:ext cx="1206256" cy="755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2"/>
                </a:lnSpc>
              </a:pPr>
              <a:r>
                <a:rPr lang="en-US" sz="3309">
                  <a:solidFill>
                    <a:srgbClr val="34571A"/>
                  </a:solidFill>
                  <a:latin typeface="Arimo"/>
                </a:rPr>
                <a:t>root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36956" y="23181"/>
              <a:ext cx="1206256" cy="755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32"/>
                </a:lnSpc>
              </a:pPr>
              <a:r>
                <a:rPr lang="en-US" sz="3309">
                  <a:solidFill>
                    <a:srgbClr val="34571A"/>
                  </a:solidFill>
                  <a:latin typeface="Arimo"/>
                </a:rPr>
                <a:t>NIL 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rot="2623726">
              <a:off x="730831" y="1161829"/>
              <a:ext cx="854225" cy="0"/>
            </a:xfrm>
            <a:prstGeom prst="line">
              <a:avLst/>
            </a:prstGeom>
            <a:ln cap="flat" w="417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rot="7866777">
              <a:off x="1780970" y="1151164"/>
              <a:ext cx="756649" cy="0"/>
            </a:xfrm>
            <a:prstGeom prst="line">
              <a:avLst/>
            </a:prstGeom>
            <a:ln cap="flat" w="417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50227" y="3047984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inserting Z --&gt;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821385" y="2850914"/>
            <a:ext cx="1196660" cy="1196660"/>
            <a:chOff x="0" y="0"/>
            <a:chExt cx="1595547" cy="1595547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383563" y="4268079"/>
            <a:ext cx="4072305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color it initially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858268" y="32926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29533" y="4758981"/>
            <a:ext cx="8935978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do a normal BST insertion through "root"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48878" y="7624161"/>
            <a:ext cx="11472884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let the Left and Right child of Z point to NIL (black square)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858268" y="32926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621945" y="6372801"/>
            <a:ext cx="11472884" cy="215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let the Left and Right child of Z point to NIL (black square)</a:t>
            </a:r>
          </a:p>
          <a:p>
            <a:pPr algn="ctr">
              <a:lnSpc>
                <a:spcPts val="4127"/>
              </a:lnSpc>
            </a:pPr>
          </a:p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this is for illustration purposes only. all NULL nodes point to the same NIL node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805182" y="4624664"/>
            <a:ext cx="348036" cy="364229"/>
            <a:chOff x="0" y="0"/>
            <a:chExt cx="111626" cy="116819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8779755">
            <a:off x="8092912" y="4477266"/>
            <a:ext cx="7189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8586"/>
            <a:ext cx="18288000" cy="102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72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72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72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7200">
                <a:solidFill>
                  <a:srgbClr val="34571A"/>
                </a:solidFill>
                <a:latin typeface="Agrandir Black"/>
              </a:rPr>
              <a:t> TREE PROPERTIES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7365"/>
            <a:ext cx="16487735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010707"/>
                </a:solidFill>
                <a:latin typeface="Agrandir Black"/>
              </a:rPr>
              <a:t>BLACK PROPERTY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05081" y="3350895"/>
            <a:ext cx="15677839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D81E1E"/>
                </a:solidFill>
                <a:latin typeface="Agrandir Black"/>
              </a:rPr>
              <a:t>RED PROPERTY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2827" y="4924425"/>
            <a:ext cx="16819480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213D0D"/>
                </a:solidFill>
                <a:latin typeface="Agrandir Black"/>
              </a:rPr>
              <a:t>DEPTH PROPERTY</a:t>
            </a:r>
          </a:p>
          <a:p>
            <a:pPr algn="ctr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858268" y="32926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805182" y="4624664"/>
            <a:ext cx="348036" cy="36422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8779755">
            <a:off x="8092912" y="4477266"/>
            <a:ext cx="7189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6016645" y="5247035"/>
            <a:ext cx="5980703" cy="11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since Z is the ROOT, change color to </a:t>
            </a:r>
            <a:r>
              <a:rPr lang="en-US" sz="2948">
                <a:solidFill>
                  <a:srgbClr val="010707"/>
                </a:solidFill>
                <a:latin typeface="Agrandir Black"/>
              </a:rPr>
              <a:t>BLACK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05182" y="4624664"/>
            <a:ext cx="348036" cy="36422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8779755">
            <a:off x="8092912" y="4477266"/>
            <a:ext cx="7189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1369567" y="333510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inserting Z --&gt;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836872" y="3138037"/>
            <a:ext cx="1196660" cy="1196660"/>
            <a:chOff x="0" y="0"/>
            <a:chExt cx="1595547" cy="1595547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4" id="3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915552" y="4423008"/>
            <a:ext cx="4072305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color it initially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127272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8700" y="1463858"/>
            <a:ext cx="8935978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do a normal BST insertion through "root"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95789" y="3466266"/>
            <a:ext cx="5746761" cy="121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>
                <a:solidFill>
                  <a:srgbClr val="213D0D"/>
                </a:solidFill>
                <a:latin typeface="Agrandir Black"/>
              </a:rPr>
              <a:t>1 &lt; 2, so proceed to LEFT SUBTREE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431352" y="6057818"/>
            <a:ext cx="348036" cy="36422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rot="2446810">
            <a:off x="7978283" y="5907136"/>
            <a:ext cx="5156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127272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95789" y="3466266"/>
            <a:ext cx="5746761" cy="121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>
                <a:solidFill>
                  <a:srgbClr val="213D0D"/>
                </a:solidFill>
                <a:latin typeface="Agrandir Black"/>
              </a:rPr>
              <a:t>1 &lt; 2, so proceed to LEFT SUBTREE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431352" y="6057818"/>
            <a:ext cx="348036" cy="36422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2446810">
            <a:off x="7978283" y="5907136"/>
            <a:ext cx="5156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450205" y="6456710"/>
            <a:ext cx="5746761" cy="121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>
                <a:solidFill>
                  <a:srgbClr val="213D0D"/>
                </a:solidFill>
                <a:latin typeface="Agrandir Black"/>
              </a:rPr>
              <a:t>no violation, PROCEED with next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349878" y="4682781"/>
            <a:ext cx="348036" cy="364229"/>
            <a:chOff x="0" y="0"/>
            <a:chExt cx="111626" cy="11681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2193253">
            <a:off x="8678290" y="4499778"/>
            <a:ext cx="74484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1463858"/>
            <a:ext cx="8935978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do a normal BST insertion through "root"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431352" y="605781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2446810">
            <a:off x="7978283" y="5907136"/>
            <a:ext cx="5156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1218860" y="244557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insert Z --&gt;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4586237" y="2236560"/>
            <a:ext cx="1196660" cy="1196660"/>
            <a:chOff x="0" y="0"/>
            <a:chExt cx="1595547" cy="1595547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3" id="4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944340" y="3387422"/>
            <a:ext cx="4072305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color it initially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0118999" y="467120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15834" y="6241511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4200101">
            <a:off x="9283421" y="5989039"/>
            <a:ext cx="50693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10762910" y="3916589"/>
            <a:ext cx="4072305" cy="11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4 &gt; 2, go to RIGHT SUB TREE,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55079" y="7572354"/>
            <a:ext cx="4072305" cy="163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no violations, proceed with next insert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463858"/>
            <a:ext cx="8935978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do a normal BST insertion through "root"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15834" y="6241511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4200101">
            <a:off x="9283421" y="5989039"/>
            <a:ext cx="50693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1705479" y="2525742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insert Z --&gt;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072856" y="2316732"/>
            <a:ext cx="1196660" cy="1196660"/>
            <a:chOff x="0" y="0"/>
            <a:chExt cx="1595547" cy="1595547"/>
          </a:xfrm>
        </p:grpSpPr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1" id="5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430959" y="3467594"/>
            <a:ext cx="4072305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color it initially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6771" y="554702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51895" y="4448418"/>
            <a:ext cx="4207140" cy="11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6 &gt; 2, go right sub tree</a:t>
            </a:r>
          </a:p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6 &gt; 4, go right sub tree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2" id="52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6" id="56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68886" y="8869025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80880" y="340354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3112304">
            <a:off x="9578761" y="3081309"/>
            <a:ext cx="78296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32974" y="324470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6771" y="554702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1141517" y="3064751"/>
            <a:ext cx="5028009" cy="32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VIOLATION!!!!!</a:t>
            </a:r>
          </a:p>
          <a:p>
            <a:pPr>
              <a:lnSpc>
                <a:spcPts val="4127"/>
              </a:lnSpc>
            </a:pPr>
          </a:p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Z and Z-Parent are both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  <a:p>
            <a:pPr>
              <a:lnSpc>
                <a:spcPts val="4127"/>
              </a:lnSpc>
            </a:pPr>
          </a:p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Z-uncle is also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936932" y="4486518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Z-parent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053554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6771" y="554702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936932" y="4486518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Z-parent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053554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15206" y="3228799"/>
            <a:ext cx="5130656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Z-grandparent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39550" y="2654639"/>
            <a:ext cx="5028009" cy="215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make Z-grandparent </a:t>
            </a:r>
            <a:r>
              <a:rPr lang="en-US" sz="2948">
                <a:solidFill>
                  <a:srgbClr val="D81E1E"/>
                </a:solidFill>
                <a:latin typeface="Agrandir Black"/>
              </a:rPr>
              <a:t>RED</a:t>
            </a:r>
          </a:p>
          <a:p>
            <a:pPr>
              <a:lnSpc>
                <a:spcPts val="4127"/>
              </a:lnSpc>
            </a:pPr>
          </a:p>
          <a:p>
            <a:pPr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make Z-uncle and Z-parent to </a:t>
            </a:r>
            <a:r>
              <a:rPr lang="en-US" sz="2948">
                <a:solidFill>
                  <a:srgbClr val="010707"/>
                </a:solidFill>
                <a:latin typeface="Agrandir Black"/>
              </a:rPr>
              <a:t>BLACK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91968" y="1519736"/>
            <a:ext cx="9870366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10707"/>
                </a:solidFill>
                <a:latin typeface="Agrandir Black"/>
              </a:rPr>
              <a:t>BLACK PROPERTY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4571A"/>
                </a:solidFill>
                <a:latin typeface="Agrandir Black"/>
              </a:rPr>
              <a:t>The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root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 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and the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NULL leaves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are always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black nodes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36718" y="2780097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61066" y="4186813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25513" y="4186813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7255" y="5805900"/>
            <a:ext cx="887097" cy="8870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70666" y="5767048"/>
            <a:ext cx="887097" cy="887097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9341350">
            <a:off x="8700885" y="3686180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450740">
            <a:off x="11720665" y="3686180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2500879">
            <a:off x="6817054" y="5199081"/>
            <a:ext cx="176776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593803" y="7054862"/>
            <a:ext cx="423829" cy="443549"/>
            <a:chOff x="0" y="0"/>
            <a:chExt cx="111626" cy="11681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22197" y="7063354"/>
            <a:ext cx="438869" cy="443549"/>
            <a:chOff x="0" y="0"/>
            <a:chExt cx="115587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5587" cy="116819"/>
            </a:xfrm>
            <a:custGeom>
              <a:avLst/>
              <a:gdLst/>
              <a:ahLst/>
              <a:cxnLst/>
              <a:rect r="r" b="b" t="t" l="l"/>
              <a:pathLst>
                <a:path h="116819" w="115587">
                  <a:moveTo>
                    <a:pt x="0" y="0"/>
                  </a:moveTo>
                  <a:lnTo>
                    <a:pt x="115587" y="0"/>
                  </a:lnTo>
                  <a:lnTo>
                    <a:pt x="115587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32085" y="7068285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60915" y="7054862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-7989800">
            <a:off x="9002003" y="5179655"/>
            <a:ext cx="155837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2729867">
            <a:off x="5636858" y="6633105"/>
            <a:ext cx="11292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3064618">
            <a:off x="7289911" y="6637351"/>
            <a:ext cx="104616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2477431">
            <a:off x="14233782" y="5085938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2504" y="5605700"/>
            <a:ext cx="887097" cy="887097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rot="7816353">
            <a:off x="8945267" y="6620391"/>
            <a:ext cx="112413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2984188">
            <a:off x="10562101" y="6613679"/>
            <a:ext cx="11063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2162742" y="5840983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010293" y="7054862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6432985" y="7054862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8013014">
            <a:off x="12114909" y="5216623"/>
            <a:ext cx="167035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7792939">
            <a:off x="13987116" y="6533005"/>
            <a:ext cx="131047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-7479639">
            <a:off x="15685961" y="6533005"/>
            <a:ext cx="122257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146850" y="286370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57915" y="427358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731521" y="4273588"/>
            <a:ext cx="49068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170336" y="5881523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925834" y="5888845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243482" y="5720175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6771" y="554702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936932" y="4486518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Z-parent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053554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15206" y="3228799"/>
            <a:ext cx="5130656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Z-grandparent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03804" y="2223094"/>
            <a:ext cx="5028009" cy="224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VIOLATION!!</a:t>
            </a:r>
          </a:p>
          <a:p>
            <a:pPr>
              <a:lnSpc>
                <a:spcPts val="5670"/>
              </a:lnSpc>
            </a:pPr>
          </a:p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root node is </a:t>
            </a:r>
            <a:r>
              <a:rPr lang="en-US" sz="4050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6771" y="554702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9936932" y="4486518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Z-parent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053554" y="474224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15206" y="3228799"/>
            <a:ext cx="5130656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&lt;-- Z-grandparent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39550" y="2597489"/>
            <a:ext cx="5028009" cy="151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make root node </a:t>
            </a:r>
            <a:r>
              <a:rPr lang="en-US" sz="4050">
                <a:solidFill>
                  <a:srgbClr val="010707"/>
                </a:solidFill>
                <a:latin typeface="Agrandir Black"/>
              </a:rPr>
              <a:t>BLACK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463858"/>
            <a:ext cx="8935978" cy="5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13D0D"/>
                </a:solidFill>
                <a:latin typeface="Agrandir Black"/>
              </a:rPr>
              <a:t>do a normal BST insertion through "root"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7" id="4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1" id="51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851519" y="6958931"/>
            <a:ext cx="348036" cy="364229"/>
            <a:chOff x="0" y="0"/>
            <a:chExt cx="111626" cy="116819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rot="7981328">
            <a:off x="10117860" y="6766006"/>
            <a:ext cx="48868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1556541" y="2630469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 insert Z --&gt;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4885136" y="2433399"/>
            <a:ext cx="1196660" cy="1196660"/>
            <a:chOff x="0" y="0"/>
            <a:chExt cx="1595547" cy="1595547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576822">
            <a:off x="8017136" y="4410019"/>
            <a:ext cx="75815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442550" y="455635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62098" y="614354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4270419">
            <a:off x="7901154" y="5933993"/>
            <a:ext cx="41259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382150" y="6100648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7947497">
            <a:off x="7646245" y="5912545"/>
            <a:ext cx="4711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5799945" y="7349002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5" id="5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141517" y="3153618"/>
            <a:ext cx="5028009" cy="223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5 &gt; 2, go RSubtree</a:t>
            </a:r>
          </a:p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5 &gt; 4, go RSubtree</a:t>
            </a:r>
          </a:p>
          <a:p>
            <a:pPr>
              <a:lnSpc>
                <a:spcPts val="5670"/>
              </a:lnSpc>
            </a:pPr>
            <a:r>
              <a:rPr lang="en-US" sz="4050">
                <a:solidFill>
                  <a:srgbClr val="213D0D"/>
                </a:solidFill>
                <a:latin typeface="Agrandir Black"/>
              </a:rPr>
              <a:t>5 &lt; 6, go LSubtree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0189385" y="8422857"/>
            <a:ext cx="348036" cy="364229"/>
            <a:chOff x="0" y="0"/>
            <a:chExt cx="111626" cy="116819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0" id="60"/>
          <p:cNvSpPr/>
          <p:nvPr/>
        </p:nvSpPr>
        <p:spPr>
          <a:xfrm rot="1200078">
            <a:off x="9736115" y="8447413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1" id="61"/>
          <p:cNvGrpSpPr/>
          <p:nvPr/>
        </p:nvGrpSpPr>
        <p:grpSpPr>
          <a:xfrm rot="0">
            <a:off x="8803843" y="8412678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9874837">
            <a:off x="9140709" y="8449996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5799945" y="7349002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5" id="5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294481" y="2126040"/>
            <a:ext cx="6628008" cy="137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2"/>
              </a:lnSpc>
            </a:pPr>
            <a:r>
              <a:rPr lang="en-US" sz="3651">
                <a:solidFill>
                  <a:srgbClr val="213D0D"/>
                </a:solidFill>
                <a:latin typeface="Agrandir Black"/>
              </a:rPr>
              <a:t>Z-parent is </a:t>
            </a:r>
            <a:r>
              <a:rPr lang="en-US" sz="3651">
                <a:solidFill>
                  <a:srgbClr val="D81E1E"/>
                </a:solidFill>
                <a:latin typeface="Agrandir Black"/>
              </a:rPr>
              <a:t>RED</a:t>
            </a:r>
          </a:p>
          <a:p>
            <a:pPr>
              <a:lnSpc>
                <a:spcPts val="5112"/>
              </a:lnSpc>
            </a:pPr>
            <a:r>
              <a:rPr lang="en-US" sz="3651">
                <a:solidFill>
                  <a:srgbClr val="213D0D"/>
                </a:solidFill>
                <a:latin typeface="Agrandir Black"/>
              </a:rPr>
              <a:t>Z-uncle is </a:t>
            </a:r>
            <a:r>
              <a:rPr lang="en-US" sz="3651">
                <a:solidFill>
                  <a:srgbClr val="010707"/>
                </a:solidFill>
                <a:latin typeface="Agrandir Black"/>
              </a:rPr>
              <a:t>BLACK (NIL node)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231598" y="5648123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402515" y="6094470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501733" y="2941239"/>
            <a:ext cx="8762604" cy="120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u="none">
                <a:solidFill>
                  <a:srgbClr val="213D0D"/>
                </a:solidFill>
                <a:latin typeface="Agrandir Black"/>
              </a:rPr>
              <a:t>Z-parent is Right-child of Z-grandparent </a:t>
            </a:r>
          </a:p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 u="none">
                <a:solidFill>
                  <a:srgbClr val="213D0D"/>
                </a:solidFill>
                <a:latin typeface="Agrandir Black"/>
              </a:rPr>
              <a:t>and Z is Left-child of Z-parent (triangle)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048535" y="4535800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sp>
        <p:nvSpPr>
          <p:cNvPr name="AutoShape 61" id="61"/>
          <p:cNvSpPr/>
          <p:nvPr/>
        </p:nvSpPr>
        <p:spPr>
          <a:xfrm rot="5056975">
            <a:off x="6689052" y="6504873"/>
            <a:ext cx="4581372" cy="0"/>
          </a:xfrm>
          <a:prstGeom prst="line">
            <a:avLst/>
          </a:prstGeom>
          <a:ln cap="flat" w="133350">
            <a:solidFill>
              <a:srgbClr val="004A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rot="1799999">
            <a:off x="8753693" y="5112797"/>
            <a:ext cx="3903585" cy="0"/>
          </a:xfrm>
          <a:prstGeom prst="line">
            <a:avLst/>
          </a:prstGeom>
          <a:ln cap="flat" w="133350">
            <a:solidFill>
              <a:srgbClr val="004AA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rot="8542066">
            <a:off x="8934957" y="7554700"/>
            <a:ext cx="3854175" cy="0"/>
          </a:xfrm>
          <a:prstGeom prst="line">
            <a:avLst/>
          </a:prstGeom>
          <a:ln cap="flat" w="133350">
            <a:solidFill>
              <a:srgbClr val="004AA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36648"/>
            <a:ext cx="128543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T - THE MAKING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9503" y="1868039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1828519">
            <a:off x="10324315" y="2289502"/>
            <a:ext cx="59638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1598" y="170919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4" id="5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28835" y="2402645"/>
            <a:ext cx="5737978" cy="24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13D0D"/>
                </a:solidFill>
                <a:latin typeface="Agrandir Black"/>
              </a:rPr>
              <a:t>let Z be its parent </a:t>
            </a:r>
          </a:p>
          <a:p>
            <a:pPr>
              <a:lnSpc>
                <a:spcPts val="4759"/>
              </a:lnSpc>
            </a:pP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13D0D"/>
                </a:solidFill>
                <a:latin typeface="Agrandir Black"/>
              </a:rPr>
              <a:t>do a RIGHT-LEFT rotation with Z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260596" y="5545224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10221427" y="8401989"/>
            <a:ext cx="348036" cy="364229"/>
            <a:chOff x="0" y="0"/>
            <a:chExt cx="111626" cy="116819"/>
          </a:xfrm>
        </p:grpSpPr>
        <p:sp>
          <p:nvSpPr>
            <p:cNvPr name="Freeform 61" id="6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3" id="63"/>
          <p:cNvSpPr/>
          <p:nvPr/>
        </p:nvSpPr>
        <p:spPr>
          <a:xfrm rot="1200078">
            <a:off x="9768157" y="8426545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4" id="64"/>
          <p:cNvGrpSpPr/>
          <p:nvPr/>
        </p:nvGrpSpPr>
        <p:grpSpPr>
          <a:xfrm rot="0">
            <a:off x="8835886" y="8391810"/>
            <a:ext cx="348036" cy="364229"/>
            <a:chOff x="0" y="0"/>
            <a:chExt cx="111626" cy="116819"/>
          </a:xfrm>
        </p:grpSpPr>
        <p:sp>
          <p:nvSpPr>
            <p:cNvPr name="Freeform 65" id="6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7" id="67"/>
          <p:cNvSpPr/>
          <p:nvPr/>
        </p:nvSpPr>
        <p:spPr>
          <a:xfrm rot="9874837">
            <a:off x="9172751" y="8429128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4" id="5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00650" y="1070607"/>
            <a:ext cx="156137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let a pointer (this case, y) points to the node we want to rotate (this case, left-child of Z)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2" id="62"/>
          <p:cNvSpPr/>
          <p:nvPr/>
        </p:nvSpPr>
        <p:spPr>
          <a:xfrm rot="1235366">
            <a:off x="9745574" y="8432778"/>
            <a:ext cx="449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3" id="63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4" id="6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6" id="66"/>
          <p:cNvSpPr/>
          <p:nvPr/>
        </p:nvSpPr>
        <p:spPr>
          <a:xfrm rot="9893946">
            <a:off x="9132348" y="8436896"/>
            <a:ext cx="6386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7" id="67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4" id="5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9" id="59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0" id="60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 rot="646680">
            <a:off x="7826184" y="7591305"/>
            <a:ext cx="1347305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5" id="65"/>
          <p:cNvSpPr/>
          <p:nvPr/>
        </p:nvSpPr>
        <p:spPr>
          <a:xfrm rot="1235366">
            <a:off x="9745574" y="8432778"/>
            <a:ext cx="449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6" id="66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7" id="6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9" id="69"/>
          <p:cNvSpPr/>
          <p:nvPr/>
        </p:nvSpPr>
        <p:spPr>
          <a:xfrm rot="9893946">
            <a:off x="9132348" y="8436896"/>
            <a:ext cx="6386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0" id="70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7" id="17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3" id="23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1582404">
            <a:off x="9422302" y="5869946"/>
            <a:ext cx="53618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930585" y="5404996"/>
            <a:ext cx="1196660" cy="1196660"/>
            <a:chOff x="0" y="0"/>
            <a:chExt cx="1595547" cy="1595547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531468" y="7001826"/>
            <a:ext cx="348036" cy="364229"/>
            <a:chOff x="0" y="0"/>
            <a:chExt cx="111626" cy="116819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0" id="50"/>
          <p:cNvSpPr/>
          <p:nvPr/>
        </p:nvSpPr>
        <p:spPr>
          <a:xfrm rot="4387845">
            <a:off x="10380507" y="6787454"/>
            <a:ext cx="41816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8608076">
            <a:off x="9665920" y="6872210"/>
            <a:ext cx="9570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161605" y="7171338"/>
            <a:ext cx="1196660" cy="1196660"/>
            <a:chOff x="0" y="0"/>
            <a:chExt cx="1595547" cy="1595547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4" id="5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9" id="59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0" id="60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 rot="646680">
            <a:off x="7826184" y="7591305"/>
            <a:ext cx="1347305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5" id="65"/>
          <p:cNvSpPr/>
          <p:nvPr/>
        </p:nvSpPr>
        <p:spPr>
          <a:xfrm rot="1235366">
            <a:off x="9745574" y="8432778"/>
            <a:ext cx="44966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6" id="66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7" id="6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9" id="69"/>
          <p:cNvSpPr/>
          <p:nvPr/>
        </p:nvSpPr>
        <p:spPr>
          <a:xfrm rot="9893946">
            <a:off x="9132348" y="8436896"/>
            <a:ext cx="6386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0" id="70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Z-LeftChild gets the Right-child of y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2124729">
            <a:off x="9385106" y="5954762"/>
            <a:ext cx="70379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901130">
            <a:off x="9674052" y="7547477"/>
            <a:ext cx="1655662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8" id="68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91968" y="1519736"/>
            <a:ext cx="9870366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10707"/>
                </a:solidFill>
                <a:latin typeface="Agrandir Black"/>
              </a:rPr>
              <a:t>BLACK PROPERTY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4571A"/>
                </a:solidFill>
                <a:latin typeface="Agrandir Black"/>
              </a:rPr>
              <a:t>The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root</a:t>
            </a:r>
            <a:r>
              <a:rPr lang="en-US" sz="4800">
                <a:solidFill>
                  <a:srgbClr val="010707"/>
                </a:solidFill>
                <a:latin typeface="Agrandir Black"/>
              </a:rPr>
              <a:t> 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and the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NULL leaves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are always </a:t>
            </a:r>
            <a:r>
              <a:rPr lang="en-US" sz="4800" u="sng">
                <a:solidFill>
                  <a:srgbClr val="010707"/>
                </a:solidFill>
                <a:latin typeface="Agrandir Black"/>
              </a:rPr>
              <a:t>black nodes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36718" y="2780097"/>
            <a:ext cx="887097" cy="8870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61066" y="4186813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25513" y="4186813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7255" y="5805900"/>
            <a:ext cx="887097" cy="8870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70666" y="5767048"/>
            <a:ext cx="887097" cy="887097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9341350">
            <a:off x="8700885" y="3686180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450740">
            <a:off x="11720665" y="3686180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2500879">
            <a:off x="6817054" y="5199081"/>
            <a:ext cx="176776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593803" y="7054862"/>
            <a:ext cx="423829" cy="443549"/>
            <a:chOff x="0" y="0"/>
            <a:chExt cx="111626" cy="11681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22197" y="7063354"/>
            <a:ext cx="438869" cy="443549"/>
            <a:chOff x="0" y="0"/>
            <a:chExt cx="115587" cy="11681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5587" cy="116819"/>
            </a:xfrm>
            <a:custGeom>
              <a:avLst/>
              <a:gdLst/>
              <a:ahLst/>
              <a:cxnLst/>
              <a:rect r="r" b="b" t="t" l="l"/>
              <a:pathLst>
                <a:path h="116819" w="115587">
                  <a:moveTo>
                    <a:pt x="0" y="0"/>
                  </a:moveTo>
                  <a:lnTo>
                    <a:pt x="115587" y="0"/>
                  </a:lnTo>
                  <a:lnTo>
                    <a:pt x="115587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32085" y="7068285"/>
            <a:ext cx="423829" cy="443549"/>
            <a:chOff x="0" y="0"/>
            <a:chExt cx="111626" cy="1168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60915" y="7054862"/>
            <a:ext cx="423829" cy="443549"/>
            <a:chOff x="0" y="0"/>
            <a:chExt cx="111626" cy="11681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-7989800">
            <a:off x="9002003" y="5179655"/>
            <a:ext cx="155837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2729867">
            <a:off x="5636858" y="6633105"/>
            <a:ext cx="112925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3064618">
            <a:off x="7289911" y="6637351"/>
            <a:ext cx="104616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2477431">
            <a:off x="14233782" y="5085938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2504" y="5605700"/>
            <a:ext cx="887097" cy="887097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rot="7816353">
            <a:off x="8945267" y="6620391"/>
            <a:ext cx="112413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2984188">
            <a:off x="10562101" y="6613679"/>
            <a:ext cx="11063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2162742" y="5840983"/>
            <a:ext cx="423829" cy="44354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010293" y="7054862"/>
            <a:ext cx="423829" cy="443549"/>
            <a:chOff x="0" y="0"/>
            <a:chExt cx="111626" cy="11681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6432985" y="7054862"/>
            <a:ext cx="423829" cy="443549"/>
            <a:chOff x="0" y="0"/>
            <a:chExt cx="111626" cy="116819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rot="8013014">
            <a:off x="12114909" y="5216623"/>
            <a:ext cx="167035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7792939">
            <a:off x="13987116" y="6533005"/>
            <a:ext cx="131047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-7479639">
            <a:off x="15685961" y="6533005"/>
            <a:ext cx="122257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0331814" y="2277416"/>
            <a:ext cx="2096945" cy="2096945"/>
            <a:chOff x="0" y="0"/>
            <a:chExt cx="6355080" cy="635508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1814700" y="5235673"/>
            <a:ext cx="1335954" cy="1335954"/>
            <a:chOff x="0" y="0"/>
            <a:chExt cx="1913890" cy="1913890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46850" y="2863703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57915" y="4273588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31521" y="4273588"/>
            <a:ext cx="49068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170336" y="5881523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25834" y="5888845"/>
            <a:ext cx="2299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243482" y="5720175"/>
            <a:ext cx="4982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  <p:sp>
        <p:nvSpPr>
          <p:cNvPr name="AutoShape 54" id="54"/>
          <p:cNvSpPr/>
          <p:nvPr/>
        </p:nvSpPr>
        <p:spPr>
          <a:xfrm rot="0">
            <a:off x="4768675" y="6601341"/>
            <a:ext cx="12490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0">
            <a:off x="4768675" y="7972135"/>
            <a:ext cx="12490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5400000">
            <a:off x="4111852" y="7277213"/>
            <a:ext cx="13517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5400000">
            <a:off x="16564378" y="7277213"/>
            <a:ext cx="13517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2124729">
            <a:off x="9385106" y="5954762"/>
            <a:ext cx="70379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901130">
            <a:off x="9674052" y="7576052"/>
            <a:ext cx="1655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8" id="68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if y-right is a NON-NULL child, then y-right-parent gets Z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334525" y="7799492"/>
            <a:ext cx="632098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in this case, y-right is NIL, then nothing happens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2124729">
            <a:off x="9385106" y="5954762"/>
            <a:ext cx="70379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901130">
            <a:off x="9674052" y="7576052"/>
            <a:ext cx="1655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8" id="68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y-parent points to the Z-parent</a:t>
            </a:r>
          </a:p>
        </p:txBody>
      </p:sp>
      <p:sp>
        <p:nvSpPr>
          <p:cNvPr name="AutoShape 71" id="71"/>
          <p:cNvSpPr/>
          <p:nvPr/>
        </p:nvSpPr>
        <p:spPr>
          <a:xfrm rot="-6192619">
            <a:off x="8966110" y="6323643"/>
            <a:ext cx="1254988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2" id="72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5901130">
            <a:off x="9674052" y="7576052"/>
            <a:ext cx="1655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8" id="58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1" id="6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3" id="63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4" id="64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5" id="6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7" id="67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8" id="68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AutoShape 69" id="69"/>
          <p:cNvSpPr/>
          <p:nvPr/>
        </p:nvSpPr>
        <p:spPr>
          <a:xfrm rot="-6192619">
            <a:off x="8966110" y="6323643"/>
            <a:ext cx="1254988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 rot="2124729">
            <a:off x="9385106" y="5907137"/>
            <a:ext cx="703795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1" id="71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if Z-&gt;parent points to NIL, root points to Y.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19994" y="2173652"/>
            <a:ext cx="6618074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else if Z is the Right-child, let Z-parent-RightChild point to Y.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else, let Z-parent-LeftChild point to Y.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607380">
            <a:off x="8966110" y="6323643"/>
            <a:ext cx="1254988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901130">
            <a:off x="9674052" y="7576052"/>
            <a:ext cx="1655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8" id="68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607380">
            <a:off x="8966110" y="6323643"/>
            <a:ext cx="1254988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023801" y="5574628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71876" y="6571666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-42269">
            <a:off x="10622084" y="6749317"/>
            <a:ext cx="124983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901130">
            <a:off x="9674052" y="7576052"/>
            <a:ext cx="1655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138673" y="6986920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27272" y="4654657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349878" y="3132046"/>
            <a:ext cx="4961624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337591" y="6516762"/>
            <a:ext cx="1000954" cy="1000954"/>
            <a:chOff x="0" y="0"/>
            <a:chExt cx="1334605" cy="1334605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 rot="178343">
            <a:off x="7837192" y="7499095"/>
            <a:ext cx="1302357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0180880" y="8409390"/>
            <a:ext cx="348036" cy="364229"/>
            <a:chOff x="0" y="0"/>
            <a:chExt cx="111626" cy="11681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4" id="64"/>
          <p:cNvSpPr/>
          <p:nvPr/>
        </p:nvSpPr>
        <p:spPr>
          <a:xfrm rot="2005933">
            <a:off x="9693000" y="8315813"/>
            <a:ext cx="53188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8795338" y="8399211"/>
            <a:ext cx="348036" cy="364229"/>
            <a:chOff x="0" y="0"/>
            <a:chExt cx="111626" cy="116819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8" id="68"/>
          <p:cNvSpPr/>
          <p:nvPr/>
        </p:nvSpPr>
        <p:spPr>
          <a:xfrm rot="9156580">
            <a:off x="9105898" y="8323083"/>
            <a:ext cx="66858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11346321" y="5580618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45088" y="1363470"/>
            <a:ext cx="15613704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let Y-RightChild point to Z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Z-parent point to Y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984904">
            <a:off x="9429706" y="5892975"/>
            <a:ext cx="10058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y-parent and Z-grandparent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310615" y="6002412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7905572" y="6953370"/>
            <a:ext cx="1000954" cy="1000954"/>
            <a:chOff x="0" y="0"/>
            <a:chExt cx="1334605" cy="1334605"/>
          </a:xfrm>
        </p:grpSpPr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8" id="58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rot="-2491844">
            <a:off x="8753694" y="6998393"/>
            <a:ext cx="1215848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61" id="6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3" id="63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4" id="64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65" id="6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7" id="67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8" id="68"/>
          <p:cNvSpPr txBox="true"/>
          <p:nvPr/>
        </p:nvSpPr>
        <p:spPr>
          <a:xfrm rot="0">
            <a:off x="12178726" y="7220115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013370" y="5979470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260593">
            <a:off x="9680196" y="5099592"/>
            <a:ext cx="1319018" cy="1435666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984904">
            <a:off x="9429706" y="5892975"/>
            <a:ext cx="10058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0144425" y="4506066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y-parent and Z-grandparent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310615" y="6002412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7905572" y="6953370"/>
            <a:ext cx="1000954" cy="1000954"/>
            <a:chOff x="0" y="0"/>
            <a:chExt cx="1334605" cy="1334605"/>
          </a:xfrm>
        </p:grpSpPr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58" id="58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rot="-2491844">
            <a:off x="8753694" y="6998393"/>
            <a:ext cx="1215848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61" id="6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3" id="63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4" id="64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65" id="6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7" id="67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8" id="68"/>
          <p:cNvSpPr txBox="true"/>
          <p:nvPr/>
        </p:nvSpPr>
        <p:spPr>
          <a:xfrm rot="0">
            <a:off x="12178726" y="7220115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013370" y="5979470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260593">
            <a:off x="9680196" y="5099592"/>
            <a:ext cx="1319018" cy="1435666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recolour Z-parent to BLACK, and Z-grandparent to </a:t>
            </a:r>
            <a:r>
              <a:rPr lang="en-US" sz="3000">
                <a:solidFill>
                  <a:srgbClr val="D81E1E"/>
                </a:solidFill>
                <a:latin typeface="Agrandir Black"/>
              </a:rPr>
              <a:t>RED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984904">
            <a:off x="9429706" y="5892975"/>
            <a:ext cx="10058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417699" y="6161585"/>
            <a:ext cx="332859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Z-uncle --&gt;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8" id="58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2" id="62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3" id="63"/>
          <p:cNvSpPr txBox="true"/>
          <p:nvPr/>
        </p:nvSpPr>
        <p:spPr>
          <a:xfrm rot="0">
            <a:off x="12178726" y="7220115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013370" y="5979470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094524" y="4742240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Z-grandparent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946279" y="7543016"/>
            <a:ext cx="66180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Y disappears as we have finished with the RIGHT rotation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RIGHT ROTATION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984904">
            <a:off x="9429706" y="5892975"/>
            <a:ext cx="10058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932623" y="4279672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00650" y="1070607"/>
            <a:ext cx="1466573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let a pointer (this case, Y) points to the node we want to rotate (this case, right-child of Z)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11842848" y="5083476"/>
            <a:ext cx="1000954" cy="1000954"/>
            <a:chOff x="0" y="0"/>
            <a:chExt cx="1334605" cy="1334605"/>
          </a:xfrm>
        </p:grpSpPr>
        <p:pic>
          <p:nvPicPr>
            <p:cNvPr name="Picture 67" id="67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8" id="68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9" id="69"/>
          <p:cNvSpPr/>
          <p:nvPr/>
        </p:nvSpPr>
        <p:spPr>
          <a:xfrm rot="9422736">
            <a:off x="10956186" y="6313684"/>
            <a:ext cx="1444323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984904">
            <a:off x="9429706" y="5869162"/>
            <a:ext cx="1005832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932623" y="4279672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842848" y="5083476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9422736">
            <a:off x="10956186" y="6313684"/>
            <a:ext cx="1444323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9" id="69"/>
          <p:cNvSpPr txBox="true"/>
          <p:nvPr/>
        </p:nvSpPr>
        <p:spPr>
          <a:xfrm rot="0">
            <a:off x="1028700" y="1274678"/>
            <a:ext cx="1466573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let Z-RightChild point to Y-LeftChild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512946"/>
            <a:ext cx="9870366" cy="264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D81E1E"/>
                </a:solidFill>
                <a:latin typeface="Agrandir Black"/>
              </a:rPr>
              <a:t>RED PROPERTY</a:t>
            </a:r>
          </a:p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D81E1E"/>
                </a:solidFill>
                <a:latin typeface="Agrandir Black"/>
              </a:rPr>
              <a:t>Red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can only have </a:t>
            </a:r>
            <a:r>
              <a:rPr lang="en-US" sz="4800" u="sng">
                <a:solidFill>
                  <a:srgbClr val="000000"/>
                </a:solidFill>
                <a:latin typeface="Agrandir Black"/>
              </a:rPr>
              <a:t>black nodes</a:t>
            </a:r>
            <a:r>
              <a:rPr lang="en-US" sz="4800">
                <a:solidFill>
                  <a:srgbClr val="34571A"/>
                </a:solidFill>
                <a:latin typeface="Agrandir Black"/>
              </a:rPr>
              <a:t> as children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625" r="0" b="12896"/>
          <a:stretch>
            <a:fillRect/>
          </a:stretch>
        </p:blipFill>
        <p:spPr>
          <a:xfrm flipH="false" flipV="false" rot="0">
            <a:off x="-91968" y="8161118"/>
            <a:ext cx="18471935" cy="2125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66675"/>
            <a:ext cx="18288000" cy="19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4571A"/>
                </a:solidFill>
                <a:latin typeface="Agrandir Black"/>
              </a:rPr>
              <a:t>PROPERTIES OF A </a:t>
            </a:r>
            <a:r>
              <a:rPr lang="en-US" sz="8000">
                <a:solidFill>
                  <a:srgbClr val="D81E1E"/>
                </a:solidFill>
                <a:latin typeface="Agrandir Black"/>
              </a:rPr>
              <a:t>RED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-</a:t>
            </a:r>
            <a:r>
              <a:rPr lang="en-US" sz="8000">
                <a:solidFill>
                  <a:srgbClr val="010707"/>
                </a:solidFill>
                <a:latin typeface="Agrandir Black"/>
              </a:rPr>
              <a:t>BLACK</a:t>
            </a:r>
            <a:r>
              <a:rPr lang="en-US" sz="8000">
                <a:solidFill>
                  <a:srgbClr val="34571A"/>
                </a:solidFill>
                <a:latin typeface="Agrandir Black"/>
              </a:rPr>
              <a:t> TREE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81712" y="2942649"/>
            <a:ext cx="887097" cy="887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6059" y="4349365"/>
            <a:ext cx="887097" cy="887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507" y="4349365"/>
            <a:ext cx="887097" cy="8870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54958" y="5963940"/>
            <a:ext cx="887097" cy="88709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8809" y="5963940"/>
            <a:ext cx="887097" cy="88709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9341350">
            <a:off x="10845878" y="3848731"/>
            <a:ext cx="2339564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450740">
            <a:off x="13865659" y="3848731"/>
            <a:ext cx="235154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2510831">
            <a:off x="8974644" y="5359376"/>
            <a:ext cx="175527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8223242">
            <a:off x="14182037" y="5359376"/>
            <a:ext cx="1718791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738796" y="7217413"/>
            <a:ext cx="423829" cy="443549"/>
            <a:chOff x="0" y="0"/>
            <a:chExt cx="111626" cy="1168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67191" y="7225905"/>
            <a:ext cx="438869" cy="443549"/>
            <a:chOff x="0" y="0"/>
            <a:chExt cx="115587" cy="1168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5587" cy="116819"/>
            </a:xfrm>
            <a:custGeom>
              <a:avLst/>
              <a:gdLst/>
              <a:ahLst/>
              <a:cxnLst/>
              <a:rect r="r" b="b" t="t" l="l"/>
              <a:pathLst>
                <a:path h="116819" w="115587">
                  <a:moveTo>
                    <a:pt x="0" y="0"/>
                  </a:moveTo>
                  <a:lnTo>
                    <a:pt x="115587" y="0"/>
                  </a:lnTo>
                  <a:lnTo>
                    <a:pt x="115587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5660" y="5742165"/>
            <a:ext cx="423829" cy="443549"/>
            <a:chOff x="0" y="0"/>
            <a:chExt cx="111626" cy="11681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01431" y="7217413"/>
            <a:ext cx="423829" cy="443549"/>
            <a:chOff x="0" y="0"/>
            <a:chExt cx="111626" cy="11681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58592" y="7217413"/>
            <a:ext cx="423829" cy="44354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426560" y="5742165"/>
            <a:ext cx="423829" cy="443549"/>
            <a:chOff x="0" y="0"/>
            <a:chExt cx="111626" cy="116819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 rot="-7878980">
            <a:off x="11178437" y="5248489"/>
            <a:ext cx="126385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-2712091">
            <a:off x="7782135" y="6793401"/>
            <a:ext cx="1141399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3106602">
            <a:off x="9443457" y="6797647"/>
            <a:ext cx="104176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7738971">
            <a:off x="13120114" y="6793401"/>
            <a:ext cx="1041926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2477431">
            <a:off x="16378776" y="5248489"/>
            <a:ext cx="143852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2690106">
            <a:off x="14688848" y="6793401"/>
            <a:ext cx="1148718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3394833" y="3026254"/>
            <a:ext cx="26089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02909" y="4436140"/>
            <a:ext cx="27771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79342" y="4436140"/>
            <a:ext cx="48503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78921" y="6064906"/>
            <a:ext cx="46687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067256" y="6051397"/>
            <a:ext cx="237083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70299"/>
            <a:ext cx="1954542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970407" y="4155144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842848" y="5083476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9422736">
            <a:off x="10956186" y="6313684"/>
            <a:ext cx="1444323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70299"/>
            <a:ext cx="1954542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9970407" y="4155144"/>
            <a:ext cx="509696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842848" y="5083476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9422736">
            <a:off x="10956186" y="6313684"/>
            <a:ext cx="1444323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9" id="69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if y-right is a NON-NULL child, then Y-right-parent gets Z, else do nothing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98874"/>
            <a:ext cx="19545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-493074">
            <a:off x="10200157" y="4108642"/>
            <a:ext cx="4337984" cy="14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Z, Y-parent and </a:t>
            </a:r>
            <a:r>
              <a:rPr lang="en-US" sz="4029">
                <a:solidFill>
                  <a:srgbClr val="34571A"/>
                </a:solidFill>
                <a:latin typeface="Arimo Bold"/>
              </a:rPr>
              <a:t>Y-right-parent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98874"/>
            <a:ext cx="19545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-493074">
            <a:off x="10200157" y="4108642"/>
            <a:ext cx="4337984" cy="14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Z, Y-parent and Y-right-parent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9" id="69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let Y-parent points to Z-parent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416081"/>
            <a:ext cx="75128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98874"/>
            <a:ext cx="19545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10144425" y="4492670"/>
            <a:ext cx="636121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Y-right-parent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</a:t>
            </a:r>
            <a:r>
              <a:rPr lang="en-US" sz="4029">
                <a:solidFill>
                  <a:srgbClr val="34571A"/>
                </a:solidFill>
                <a:latin typeface="Arimo Bold"/>
              </a:rPr>
              <a:t>Y-parent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294327">
            <a:off x="8725236" y="4387506"/>
            <a:ext cx="751281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4" id="34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8851875" y="4568481"/>
            <a:ext cx="1196660" cy="1196660"/>
            <a:chOff x="0" y="0"/>
            <a:chExt cx="1595547" cy="159554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rot="4556793">
            <a:off x="8710242" y="6698874"/>
            <a:ext cx="19545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835886" y="6198616"/>
            <a:ext cx="348036" cy="364229"/>
            <a:chOff x="0" y="0"/>
            <a:chExt cx="111626" cy="11681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 rot="7534460">
            <a:off x="9028712" y="5967591"/>
            <a:ext cx="53294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5" id="4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3" id="53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10144425" y="4492670"/>
            <a:ext cx="636121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 and Y-right-parent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</a:t>
            </a:r>
            <a:r>
              <a:rPr lang="en-US" sz="4029">
                <a:solidFill>
                  <a:srgbClr val="34571A"/>
                </a:solidFill>
                <a:latin typeface="Arimo Bold"/>
              </a:rPr>
              <a:t>Y-parent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9" id="69"/>
          <p:cNvSpPr txBox="true"/>
          <p:nvPr/>
        </p:nvSpPr>
        <p:spPr>
          <a:xfrm rot="0">
            <a:off x="1145088" y="1363470"/>
            <a:ext cx="15613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if Z-parent points to NIL, let root be Y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45088" y="2219296"/>
            <a:ext cx="6202855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else if Z is the RIGHT child, let Z-parent-right point to Y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else, let Z-parent-left point to 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78778" y="6539253"/>
            <a:ext cx="659044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here, Z is a RIGHT child, so it gets Y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8435919" y="6184431"/>
            <a:ext cx="1196660" cy="1196660"/>
            <a:chOff x="0" y="0"/>
            <a:chExt cx="1595547" cy="159554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1576607">
            <a:off x="8990334" y="7554948"/>
            <a:ext cx="8499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8481489" y="7707142"/>
            <a:ext cx="348036" cy="36422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601857">
            <a:off x="8709420" y="7529829"/>
            <a:ext cx="4066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rot="2794080">
            <a:off x="8373469" y="5127957"/>
            <a:ext cx="2419649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439326"/>
            <a:ext cx="51754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2162021" y="6467595"/>
            <a:ext cx="636121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and Y-right-parent --&gt;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8435919" y="6184431"/>
            <a:ext cx="1196660" cy="1196660"/>
            <a:chOff x="0" y="0"/>
            <a:chExt cx="1595547" cy="159554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1576607">
            <a:off x="8990334" y="7554948"/>
            <a:ext cx="8499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8481489" y="7707142"/>
            <a:ext cx="348036" cy="36422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601857">
            <a:off x="8709420" y="7529829"/>
            <a:ext cx="4066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0892521" y="7108812"/>
            <a:ext cx="1196660" cy="1196660"/>
            <a:chOff x="0" y="0"/>
            <a:chExt cx="1595547" cy="1595547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2795768">
            <a:off x="11413079" y="8471785"/>
            <a:ext cx="49716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8265532">
            <a:off x="10992122" y="8483834"/>
            <a:ext cx="57314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816710" y="6049383"/>
            <a:ext cx="1196660" cy="1196660"/>
            <a:chOff x="0" y="0"/>
            <a:chExt cx="1595547" cy="1595547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rot="2794080">
            <a:off x="8373469" y="5156532"/>
            <a:ext cx="24196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-436165">
            <a:off x="10410681" y="7163140"/>
            <a:ext cx="108452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7599975">
            <a:off x="10001738" y="7391701"/>
            <a:ext cx="517548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2162021" y="6467595"/>
            <a:ext cx="636121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and Y-right-parent --&gt;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Z-parent and Y-parent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987483" y="5561891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602362">
            <a:off x="11012150" y="6552892"/>
            <a:ext cx="1477030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9" id="69"/>
          <p:cNvSpPr txBox="true"/>
          <p:nvPr/>
        </p:nvSpPr>
        <p:spPr>
          <a:xfrm rot="0">
            <a:off x="1337148" y="1754310"/>
            <a:ext cx="15613704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Y-Left points to Z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13D0D"/>
                </a:solidFill>
                <a:latin typeface="Agrandir Black"/>
              </a:rPr>
              <a:t>Y-Right-&gt;parent points to Y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419530" y="2295518"/>
            <a:ext cx="348036" cy="364229"/>
            <a:chOff x="0" y="0"/>
            <a:chExt cx="111626" cy="11681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489" y="2122749"/>
            <a:ext cx="1273955" cy="665240"/>
            <a:chOff x="0" y="0"/>
            <a:chExt cx="565952" cy="2955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91556" y="2122403"/>
            <a:ext cx="1273955" cy="665240"/>
            <a:chOff x="0" y="0"/>
            <a:chExt cx="565952" cy="29553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65951" cy="295531"/>
            </a:xfrm>
            <a:custGeom>
              <a:avLst/>
              <a:gdLst/>
              <a:ahLst/>
              <a:cxnLst/>
              <a:rect r="r" b="b" t="t" l="l"/>
              <a:pathLst>
                <a:path h="295531" w="565951">
                  <a:moveTo>
                    <a:pt x="0" y="0"/>
                  </a:moveTo>
                  <a:lnTo>
                    <a:pt x="0" y="295531"/>
                  </a:lnTo>
                  <a:lnTo>
                    <a:pt x="565951" y="295531"/>
                  </a:lnTo>
                  <a:lnTo>
                    <a:pt x="565951" y="0"/>
                  </a:lnTo>
                  <a:lnTo>
                    <a:pt x="0" y="0"/>
                  </a:lnTo>
                  <a:close/>
                  <a:moveTo>
                    <a:pt x="504991" y="234571"/>
                  </a:moveTo>
                  <a:lnTo>
                    <a:pt x="59690" y="234571"/>
                  </a:lnTo>
                  <a:lnTo>
                    <a:pt x="59690" y="59690"/>
                  </a:lnTo>
                  <a:lnTo>
                    <a:pt x="504991" y="59690"/>
                  </a:lnTo>
                  <a:lnTo>
                    <a:pt x="504991" y="234571"/>
                  </a:lnTo>
                  <a:close/>
                </a:path>
              </a:pathLst>
            </a:custGeom>
            <a:solidFill>
              <a:srgbClr val="61A87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6864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root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205" y="2118357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16" id="16"/>
          <p:cNvSpPr/>
          <p:nvPr/>
        </p:nvSpPr>
        <p:spPr>
          <a:xfrm rot="3481068">
            <a:off x="8474180" y="2927505"/>
            <a:ext cx="36265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63285">
            <a:off x="10365422" y="2450438"/>
            <a:ext cx="105419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153218" y="3095596"/>
            <a:ext cx="1196660" cy="1196660"/>
            <a:chOff x="0" y="0"/>
            <a:chExt cx="1595547" cy="1595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67566" y="2118012"/>
            <a:ext cx="904692" cy="5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9">
                <a:solidFill>
                  <a:srgbClr val="34571A"/>
                </a:solidFill>
                <a:latin typeface="Arimo"/>
              </a:rPr>
              <a:t>NIL </a:t>
            </a:r>
          </a:p>
        </p:txBody>
      </p:sp>
      <p:sp>
        <p:nvSpPr>
          <p:cNvPr name="AutoShape 22" id="22"/>
          <p:cNvSpPr/>
          <p:nvPr/>
        </p:nvSpPr>
        <p:spPr>
          <a:xfrm rot="9919405">
            <a:off x="8109645" y="4360634"/>
            <a:ext cx="6525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521961" y="4457588"/>
            <a:ext cx="1196660" cy="1196660"/>
            <a:chOff x="0" y="0"/>
            <a:chExt cx="1595547" cy="1595547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59466" y="5695333"/>
            <a:ext cx="348036" cy="364229"/>
            <a:chOff x="0" y="0"/>
            <a:chExt cx="111626" cy="1168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1200078">
            <a:off x="8106196" y="5719889"/>
            <a:ext cx="46736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7173925" y="5685154"/>
            <a:ext cx="348036" cy="364229"/>
            <a:chOff x="0" y="0"/>
            <a:chExt cx="111626" cy="11681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rot="9874837">
            <a:off x="7510790" y="5722473"/>
            <a:ext cx="6206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8435919" y="6184431"/>
            <a:ext cx="1196660" cy="1196660"/>
            <a:chOff x="0" y="0"/>
            <a:chExt cx="1595547" cy="159554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4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1576607">
            <a:off x="8990334" y="7554948"/>
            <a:ext cx="84997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8481489" y="7707142"/>
            <a:ext cx="348036" cy="364229"/>
            <a:chOff x="0" y="0"/>
            <a:chExt cx="111626" cy="11681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 rot="7601857">
            <a:off x="8709420" y="7529829"/>
            <a:ext cx="40664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0500882" y="6319660"/>
            <a:ext cx="1196660" cy="1196660"/>
            <a:chOff x="0" y="0"/>
            <a:chExt cx="1595547" cy="1595547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44" id="44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830690" y="8666673"/>
            <a:ext cx="348036" cy="364229"/>
            <a:chOff x="0" y="0"/>
            <a:chExt cx="111626" cy="116819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3348083">
            <a:off x="10794662" y="8077209"/>
            <a:ext cx="13908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5929043">
            <a:off x="10427936" y="8077209"/>
            <a:ext cx="116411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304221" y="4844706"/>
            <a:ext cx="1196660" cy="1196660"/>
            <a:chOff x="0" y="0"/>
            <a:chExt cx="1595547" cy="1595547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595547" cy="1595547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375615" y="186437"/>
              <a:ext cx="872384" cy="104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4586">
                  <a:solidFill>
                    <a:srgbClr val="FFFFFF"/>
                  </a:solidFill>
                  <a:latin typeface="Canva Sans"/>
                </a:rPr>
                <a:t>5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rot="1538383">
            <a:off x="8688690" y="4554194"/>
            <a:ext cx="127671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0718503" y="8666673"/>
            <a:ext cx="348036" cy="364229"/>
            <a:chOff x="0" y="0"/>
            <a:chExt cx="111626" cy="116819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7" id="57"/>
          <p:cNvSpPr/>
          <p:nvPr/>
        </p:nvSpPr>
        <p:spPr>
          <a:xfrm rot="785516">
            <a:off x="9886585" y="6166226"/>
            <a:ext cx="122859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9796390" y="7661183"/>
            <a:ext cx="348036" cy="364229"/>
            <a:chOff x="0" y="0"/>
            <a:chExt cx="111626" cy="116819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111626" cy="116819"/>
            </a:xfrm>
            <a:custGeom>
              <a:avLst/>
              <a:gdLst/>
              <a:ahLst/>
              <a:cxnLst/>
              <a:rect r="r" b="b" t="t" l="l"/>
              <a:pathLst>
                <a:path h="116819" w="111626">
                  <a:moveTo>
                    <a:pt x="0" y="0"/>
                  </a:moveTo>
                  <a:lnTo>
                    <a:pt x="111626" y="0"/>
                  </a:lnTo>
                  <a:lnTo>
                    <a:pt x="111626" y="116819"/>
                  </a:lnTo>
                  <a:lnTo>
                    <a:pt x="0" y="1168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1715" lIns="41715" bIns="41715" rIns="41715"/>
            <a:lstStyle/>
            <a:p>
              <a:pPr algn="ctr">
                <a:lnSpc>
                  <a:spcPts val="21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6600518">
            <a:off x="9373056" y="6345389"/>
            <a:ext cx="789019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2" id="62"/>
          <p:cNvSpPr txBox="true"/>
          <p:nvPr/>
        </p:nvSpPr>
        <p:spPr>
          <a:xfrm rot="0">
            <a:off x="1912337" y="6467595"/>
            <a:ext cx="6361219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Z --&gt;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7967" y="3209749"/>
            <a:ext cx="7114875" cy="7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>
                <a:solidFill>
                  <a:srgbClr val="34571A"/>
                </a:solidFill>
                <a:latin typeface="Arimo"/>
              </a:rPr>
              <a:t>&lt;-- Y-parent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0" y="-304800"/>
            <a:ext cx="17046479" cy="125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7"/>
              </a:lnSpc>
            </a:pPr>
            <a:r>
              <a:rPr lang="en-US" sz="6255">
                <a:solidFill>
                  <a:srgbClr val="D81E1E"/>
                </a:solidFill>
                <a:latin typeface="Agrandir Black"/>
              </a:rPr>
              <a:t>R</a:t>
            </a:r>
            <a:r>
              <a:rPr lang="en-US" sz="6255">
                <a:solidFill>
                  <a:srgbClr val="010707"/>
                </a:solidFill>
                <a:latin typeface="Agrandir Black"/>
              </a:rPr>
              <a:t>B</a:t>
            </a:r>
            <a:r>
              <a:rPr lang="en-US" sz="6255">
                <a:solidFill>
                  <a:srgbClr val="34571A"/>
                </a:solidFill>
                <a:latin typeface="Agrandir Black"/>
              </a:rPr>
              <a:t>T - THE MAKING - LEFT ROTATION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218958" y="4344229"/>
            <a:ext cx="1000954" cy="1000954"/>
            <a:chOff x="0" y="0"/>
            <a:chExt cx="1334605" cy="1334605"/>
          </a:xfrm>
        </p:grpSpPr>
        <p:pic>
          <p:nvPicPr>
            <p:cNvPr name="Picture 66" id="6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34605" cy="1334605"/>
            </a:xfrm>
            <a:prstGeom prst="rect">
              <a:avLst/>
            </a:prstGeom>
          </p:spPr>
        </p:pic>
        <p:sp>
          <p:nvSpPr>
            <p:cNvPr name="TextBox 67" id="67"/>
            <p:cNvSpPr txBox="true"/>
            <p:nvPr/>
          </p:nvSpPr>
          <p:spPr>
            <a:xfrm rot="0">
              <a:off x="314186" y="154745"/>
              <a:ext cx="729711" cy="87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6">
                  <a:solidFill>
                    <a:srgbClr val="FFFFFF"/>
                  </a:solidFill>
                  <a:latin typeface="Canva Sans"/>
                </a:rPr>
                <a:t>y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rot="10524531">
            <a:off x="10498920" y="5341722"/>
            <a:ext cx="1222476" cy="0"/>
          </a:xfrm>
          <a:prstGeom prst="line">
            <a:avLst/>
          </a:prstGeom>
          <a:ln cap="rnd" w="104775">
            <a:solidFill>
              <a:srgbClr val="EF7C8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CA7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50" y="808257"/>
            <a:ext cx="17487900" cy="8394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6384" y="8526771"/>
            <a:ext cx="1492916" cy="14630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-930790" y="7621375"/>
            <a:ext cx="5686255" cy="36511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717852" y="8937680"/>
            <a:ext cx="5295518" cy="3400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4927384" y="3330427"/>
            <a:ext cx="4663832" cy="71751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41521" y="1304034"/>
            <a:ext cx="17046479" cy="1250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7"/>
              </a:lnSpc>
            </a:pPr>
            <a:r>
              <a:rPr lang="en-US" sz="6255">
                <a:solidFill>
                  <a:srgbClr val="3B523B"/>
                </a:solidFill>
                <a:latin typeface="Agrandir Black"/>
              </a:rPr>
              <a:t>CHECKING OF UNDERSTANDING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77953" y="3523449"/>
            <a:ext cx="1502120" cy="1144276"/>
            <a:chOff x="0" y="0"/>
            <a:chExt cx="2002826" cy="152570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11911" r="0" b="11911"/>
            <a:stretch>
              <a:fillRect/>
            </a:stretch>
          </p:blipFill>
          <p:spPr>
            <a:xfrm flipH="false" flipV="false" rot="0">
              <a:off x="0" y="0"/>
              <a:ext cx="2002826" cy="1525702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471495" y="206571"/>
              <a:ext cx="1095069" cy="9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1"/>
                </a:lnSpc>
              </a:pPr>
              <a:r>
                <a:rPr lang="en-US" sz="4201">
                  <a:solidFill>
                    <a:srgbClr val="FFFFFF"/>
                  </a:solidFill>
                  <a:latin typeface="Canva Sans"/>
                </a:rPr>
                <a:t>27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33050" y="6660816"/>
            <a:ext cx="14421899" cy="29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VIOLATIONS?</a:t>
            </a: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ROTATIONS??</a:t>
            </a:r>
          </a:p>
          <a:p>
            <a:pPr algn="ctr">
              <a:lnSpc>
                <a:spcPts val="7409"/>
              </a:lnSpc>
            </a:pPr>
            <a:r>
              <a:rPr lang="en-US" sz="5292">
                <a:solidFill>
                  <a:srgbClr val="3B523B"/>
                </a:solidFill>
                <a:latin typeface="Agrandir Black"/>
              </a:rPr>
              <a:t>FINAL TREE LOOK???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198205" y="2554848"/>
            <a:ext cx="1256972" cy="973808"/>
            <a:chOff x="0" y="0"/>
            <a:chExt cx="1675963" cy="129841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675963" cy="1298410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394547" y="160188"/>
              <a:ext cx="916353" cy="829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5"/>
                </a:lnSpc>
              </a:pPr>
              <a:r>
                <a:rPr lang="en-US" sz="3575">
                  <a:solidFill>
                    <a:srgbClr val="FFFFFF"/>
                  </a:solidFill>
                  <a:latin typeface="Canva Sans"/>
                </a:rPr>
                <a:t>20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72052" y="4065710"/>
            <a:ext cx="1256972" cy="973808"/>
            <a:chOff x="0" y="0"/>
            <a:chExt cx="1675963" cy="129841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675963" cy="1298410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394547" y="160188"/>
              <a:ext cx="916353" cy="829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5"/>
                </a:lnSpc>
              </a:pPr>
              <a:r>
                <a:rPr lang="en-US" sz="3575">
                  <a:solidFill>
                    <a:srgbClr val="FFFFFF"/>
                  </a:solidFill>
                  <a:latin typeface="Canva Sans"/>
                </a:rPr>
                <a:t>10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71905" y="4065710"/>
            <a:ext cx="1256972" cy="973808"/>
            <a:chOff x="0" y="0"/>
            <a:chExt cx="1675963" cy="129841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11263" r="0" b="11263"/>
            <a:stretch>
              <a:fillRect/>
            </a:stretch>
          </p:blipFill>
          <p:spPr>
            <a:xfrm flipH="false" flipV="false" rot="0">
              <a:off x="0" y="0"/>
              <a:ext cx="1675963" cy="1298410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394547" y="160188"/>
              <a:ext cx="916353" cy="829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5"/>
                </a:lnSpc>
              </a:pPr>
              <a:r>
                <a:rPr lang="en-US" sz="3575">
                  <a:solidFill>
                    <a:srgbClr val="FFFFFF"/>
                  </a:solidFill>
                  <a:latin typeface="Canva Sans"/>
                </a:rPr>
                <a:t>30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31123" y="5574292"/>
            <a:ext cx="1676737" cy="997142"/>
            <a:chOff x="0" y="0"/>
            <a:chExt cx="2235649" cy="1329522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20265" r="0" b="20265"/>
            <a:stretch>
              <a:fillRect/>
            </a:stretch>
          </p:blipFill>
          <p:spPr>
            <a:xfrm flipH="false" flipV="false" rot="0">
              <a:off x="0" y="0"/>
              <a:ext cx="2235649" cy="1329522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526305" y="157012"/>
              <a:ext cx="1222367" cy="85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5"/>
                </a:lnSpc>
              </a:pPr>
              <a:r>
                <a:rPr lang="en-US" sz="3660">
                  <a:solidFill>
                    <a:srgbClr val="FFFFFF"/>
                  </a:solidFill>
                  <a:latin typeface="Canva Sans"/>
                </a:rPr>
                <a:t>25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rot="8362808">
            <a:off x="8101154" y="3782922"/>
            <a:ext cx="82492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rot="1894714">
            <a:off x="8750759" y="3782922"/>
            <a:ext cx="102556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rot="8834059">
            <a:off x="8790882" y="5292644"/>
            <a:ext cx="98811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DAFOJn5R41I</dc:identifier>
  <dcterms:modified xsi:type="dcterms:W3CDTF">2011-08-01T06:04:30Z</dcterms:modified>
  <cp:revision>1</cp:revision>
  <dc:title>Red-black trees</dc:title>
</cp:coreProperties>
</file>